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522" r:id="rId5"/>
    <p:sldId id="546" r:id="rId6"/>
    <p:sldId id="523" r:id="rId7"/>
    <p:sldId id="259" r:id="rId8"/>
    <p:sldId id="260" r:id="rId9"/>
    <p:sldId id="261" r:id="rId10"/>
    <p:sldId id="547" r:id="rId11"/>
    <p:sldId id="548" r:id="rId12"/>
    <p:sldId id="262" r:id="rId13"/>
    <p:sldId id="263" r:id="rId14"/>
    <p:sldId id="264" r:id="rId15"/>
    <p:sldId id="550" r:id="rId16"/>
    <p:sldId id="549" r:id="rId17"/>
    <p:sldId id="266" r:id="rId18"/>
    <p:sldId id="556" r:id="rId19"/>
    <p:sldId id="558" r:id="rId20"/>
    <p:sldId id="541" r:id="rId21"/>
    <p:sldId id="559" r:id="rId22"/>
    <p:sldId id="561" r:id="rId23"/>
    <p:sldId id="560" r:id="rId24"/>
    <p:sldId id="562" r:id="rId25"/>
    <p:sldId id="270" r:id="rId26"/>
    <p:sldId id="565" r:id="rId27"/>
    <p:sldId id="269" r:id="rId28"/>
    <p:sldId id="563" r:id="rId29"/>
    <p:sldId id="564" r:id="rId30"/>
    <p:sldId id="265" r:id="rId31"/>
    <p:sldId id="566" r:id="rId32"/>
    <p:sldId id="268" r:id="rId33"/>
    <p:sldId id="267" r:id="rId34"/>
    <p:sldId id="272" r:id="rId35"/>
    <p:sldId id="525" r:id="rId36"/>
    <p:sldId id="273" r:id="rId3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Vodafone Rg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ACA"/>
          </a:solidFill>
        </a:fill>
      </a:tcStyle>
    </a:wholeTbl>
    <a:band2H>
      <a:tcTxStyle/>
      <a:tcStyle>
        <a:tcBdr/>
        <a:fill>
          <a:solidFill>
            <a:srgbClr val="FA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DF"/>
          </a:solidFill>
        </a:fill>
      </a:tcStyle>
    </a:wholeTbl>
    <a:band2H>
      <a:tcTxStyle/>
      <a:tcStyle>
        <a:tcBdr/>
        <a:fill>
          <a:solidFill>
            <a:srgbClr val="EFE7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CCA"/>
          </a:solidFill>
        </a:fill>
      </a:tcStyle>
    </a:wholeTbl>
    <a:band2H>
      <a:tcTxStyle/>
      <a:tcStyle>
        <a:tcBdr/>
        <a:fill>
          <a:solidFill>
            <a:srgbClr val="FFF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10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3" name="Shape 8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Vodafone Rg"/>
      </a:defRPr>
    </a:lvl1pPr>
    <a:lvl2pPr indent="228600" latinLnBrk="0">
      <a:defRPr sz="1200">
        <a:latin typeface="+mn-lt"/>
        <a:ea typeface="+mn-ea"/>
        <a:cs typeface="+mn-cs"/>
        <a:sym typeface="Vodafone Rg"/>
      </a:defRPr>
    </a:lvl2pPr>
    <a:lvl3pPr indent="457200" latinLnBrk="0">
      <a:defRPr sz="1200">
        <a:latin typeface="+mn-lt"/>
        <a:ea typeface="+mn-ea"/>
        <a:cs typeface="+mn-cs"/>
        <a:sym typeface="Vodafone Rg"/>
      </a:defRPr>
    </a:lvl3pPr>
    <a:lvl4pPr indent="685800" latinLnBrk="0">
      <a:defRPr sz="1200">
        <a:latin typeface="+mn-lt"/>
        <a:ea typeface="+mn-ea"/>
        <a:cs typeface="+mn-cs"/>
        <a:sym typeface="Vodafone Rg"/>
      </a:defRPr>
    </a:lvl4pPr>
    <a:lvl5pPr indent="914400" latinLnBrk="0">
      <a:defRPr sz="1200">
        <a:latin typeface="+mn-lt"/>
        <a:ea typeface="+mn-ea"/>
        <a:cs typeface="+mn-cs"/>
        <a:sym typeface="Vodafone Rg"/>
      </a:defRPr>
    </a:lvl5pPr>
    <a:lvl6pPr indent="1143000" latinLnBrk="0">
      <a:defRPr sz="1200">
        <a:latin typeface="+mn-lt"/>
        <a:ea typeface="+mn-ea"/>
        <a:cs typeface="+mn-cs"/>
        <a:sym typeface="Vodafone Rg"/>
      </a:defRPr>
    </a:lvl6pPr>
    <a:lvl7pPr indent="1371600" latinLnBrk="0">
      <a:defRPr sz="1200">
        <a:latin typeface="+mn-lt"/>
        <a:ea typeface="+mn-ea"/>
        <a:cs typeface="+mn-cs"/>
        <a:sym typeface="Vodafone Rg"/>
      </a:defRPr>
    </a:lvl7pPr>
    <a:lvl8pPr indent="1600200" latinLnBrk="0">
      <a:defRPr sz="1200">
        <a:latin typeface="+mn-lt"/>
        <a:ea typeface="+mn-ea"/>
        <a:cs typeface="+mn-cs"/>
        <a:sym typeface="Vodafone Rg"/>
      </a:defRPr>
    </a:lvl8pPr>
    <a:lvl9pPr indent="1828800" latinLnBrk="0">
      <a:defRPr sz="1200">
        <a:latin typeface="+mn-lt"/>
        <a:ea typeface="+mn-ea"/>
        <a:cs typeface="+mn-cs"/>
        <a:sym typeface="Vodafone Rg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65EEFB-1091-4AAD-AA10-5CCABFFD2151}" type="slidenum">
              <a:rPr lang="en-GB"/>
              <a:pPr/>
              <a:t>4</a:t>
            </a:fld>
            <a:endParaRPr lang="en-GB" dirty="0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36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154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4" name="Shape 10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Tabulka je semantický prvek</a:t>
            </a:r>
          </a:p>
          <a:p>
            <a:r>
              <a:t>Na webu ji můžeme použít třeba pro ceník služeb.</a:t>
            </a:r>
          </a:p>
        </p:txBody>
      </p:sp>
    </p:spTree>
    <p:extLst>
      <p:ext uri="{BB962C8B-B14F-4D97-AF65-F5344CB8AC3E}">
        <p14:creationId xmlns:p14="http://schemas.microsoft.com/office/powerpoint/2010/main" val="4149968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6" name="Shape 9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Vždy používáme atributy Src a alt.</a:t>
            </a:r>
          </a:p>
          <a:p>
            <a:r>
              <a:t>Atributy width a height použijte v úkolu, aby se vám obrázky zobrazily správně veliké.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9" name="Shape 9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Odkazovat můžeme na jiný web, obrázek, konkrétní section na našem webu apod.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6" name="Shape 9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Strong je semantický, &lt;b&gt; a &lt;I&gt; a &lt;br&gt; je nesémantický</a:t>
            </a:r>
          </a:p>
          <a:p>
            <a:r>
              <a:t>Span není semantický, používáme ho např pro oddělení stylů a pro krátký text, popisek.. V tomto případě je tedy zvýraznění barvou pouze vizuální, kdežto tučný text je zvýrazněný i pro vyhledávač.</a:t>
            </a:r>
          </a:p>
          <a:p>
            <a:r>
              <a:t>Pro nový odstavec použijeme další &lt;p&gt;, neodsazujeme pomocí &lt;br /&gt; tagu (sémantika)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1" name="Shape 9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Když odkazujeme na sekci na stejné stránce, použijeme ID dané sekce s křížkem na začátku.</a:t>
            </a:r>
          </a:p>
          <a:p>
            <a:r>
              <a:t>Header, nav  i a jsou sémantický prvky.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3" name="Shape 9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je semantický prvek, vyhledávač pak ví, že máme sekci s misí.</a:t>
            </a:r>
          </a:p>
          <a:p>
            <a:r>
              <a:t>Div semantický není, používáme pouze pro optické dělení obsahu webu a styly.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Kód odsazujeme pro přehlednost.</a:t>
            </a:r>
          </a:p>
          <a:p>
            <a:r>
              <a:t>V některých programovacích jazycích je třeba kód odsazovat i kvůli správné funkčnosti kódu.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43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2400" dirty="0" err="1"/>
              <a:t>lepší</a:t>
            </a:r>
            <a:r>
              <a:rPr lang="en-IE" sz="2400" dirty="0"/>
              <a:t> </a:t>
            </a:r>
            <a:r>
              <a:rPr lang="en-IE" sz="2400" dirty="0" err="1"/>
              <a:t>zadávání</a:t>
            </a:r>
            <a:r>
              <a:rPr lang="en-IE" sz="2400" dirty="0"/>
              <a:t> </a:t>
            </a:r>
            <a:r>
              <a:rPr lang="en-IE" sz="2400" dirty="0" err="1"/>
              <a:t>práce</a:t>
            </a:r>
            <a:endParaRPr lang="en-IE" sz="2400" dirty="0"/>
          </a:p>
          <a:p>
            <a:endParaRPr lang="en-IE" sz="2400" dirty="0"/>
          </a:p>
          <a:p>
            <a:endParaRPr lang="en-IE" sz="2400" dirty="0"/>
          </a:p>
          <a:p>
            <a:r>
              <a:rPr lang="en-IE" sz="2400" dirty="0" err="1"/>
              <a:t>href</a:t>
            </a:r>
            <a:r>
              <a:rPr lang="en-IE" sz="2400" dirty="0"/>
              <a:t>=. </a:t>
            </a:r>
            <a:r>
              <a:rPr lang="en-IE" sz="2400" dirty="0" err="1"/>
              <a:t>adresa</a:t>
            </a:r>
            <a:r>
              <a:rPr lang="en-IE" sz="2400" dirty="0"/>
              <a:t>, cesta k CSS </a:t>
            </a:r>
            <a:r>
              <a:rPr lang="en-IE" sz="2400" dirty="0" err="1"/>
              <a:t>souboru</a:t>
            </a:r>
            <a:endParaRPr lang="en-IE" sz="2400" dirty="0"/>
          </a:p>
          <a:p>
            <a:r>
              <a:rPr lang="en-IE" sz="2400" dirty="0"/>
              <a:t>type = </a:t>
            </a:r>
            <a:r>
              <a:rPr lang="en-IE" sz="2400" dirty="0" err="1"/>
              <a:t>typ</a:t>
            </a:r>
            <a:r>
              <a:rPr lang="en-IE" sz="2400" dirty="0"/>
              <a:t> </a:t>
            </a:r>
            <a:r>
              <a:rPr lang="en-IE" sz="2400" dirty="0" err="1"/>
              <a:t>dokumentu</a:t>
            </a:r>
            <a:br>
              <a:rPr lang="en-IE" sz="2400" dirty="0"/>
            </a:br>
            <a:r>
              <a:rPr lang="en-IE" sz="2400" dirty="0" err="1"/>
              <a:t>rel</a:t>
            </a:r>
            <a:r>
              <a:rPr lang="en-IE" sz="2400" dirty="0"/>
              <a:t> = vztah </a:t>
            </a:r>
            <a:r>
              <a:rPr lang="en-IE" sz="2400" dirty="0" err="1"/>
              <a:t>mezi</a:t>
            </a:r>
            <a:r>
              <a:rPr lang="en-IE" sz="2400" dirty="0"/>
              <a:t> html a </a:t>
            </a:r>
            <a:r>
              <a:rPr lang="en-IE" sz="2400" dirty="0" err="1"/>
              <a:t>css</a:t>
            </a:r>
            <a:r>
              <a:rPr lang="en-IE" sz="2400" dirty="0"/>
              <a:t> </a:t>
            </a:r>
            <a:r>
              <a:rPr lang="en-IE" sz="2400" dirty="0" err="1"/>
              <a:t>dokumentem</a:t>
            </a:r>
            <a:endParaRPr lang="en-IE" sz="2400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15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err="1"/>
              <a:t>lepší</a:t>
            </a:r>
            <a:r>
              <a:rPr lang="en-IE" dirty="0"/>
              <a:t> </a:t>
            </a:r>
            <a:r>
              <a:rPr lang="en-IE" dirty="0" err="1"/>
              <a:t>zadávání</a:t>
            </a:r>
            <a:r>
              <a:rPr lang="en-IE" dirty="0"/>
              <a:t> </a:t>
            </a:r>
            <a:r>
              <a:rPr lang="en-IE" dirty="0" err="1"/>
              <a:t>práce</a:t>
            </a:r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36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0" name="Shape 8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 hlavičce uvádíme obecné informace o webu důležité pro vyhledávače a prohlížeče.</a:t>
            </a:r>
          </a:p>
          <a:p>
            <a:r>
              <a:t>Název dokumentu (title)</a:t>
            </a:r>
          </a:p>
          <a:p>
            <a:r>
              <a:t>Favicona - ikonka na kartě</a:t>
            </a:r>
          </a:p>
          <a:p>
            <a:r>
              <a:t>Open Graph tagy - meta s property “og”, jsou součástí Open Graph protokolu sociálních sítí (když dám odkaz na článek třeba na twitteru a ukáže se mi obrázek, title a krátký popis)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Atribut může být třeba ID, cesta k obrázku, adresa webu, na který odkazujeme apod. Atribut není povinný!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Tagy máme sémantické a nesémantické. Nejde jen o to, jak to vypadá, ale o to, že říkáme prohlížeči, co je nadpis, co je odstavec, obrázek, seznam atd.</a:t>
            </a:r>
          </a:p>
          <a:p>
            <a:r>
              <a:t>U nadpisů bychom měli mít pouze jednu H1 na stránce, nikdy bychom neměli mít H2 pod H3 apod.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Tagy máme sémantické a nesémantické. Nejde jen o to, jak to vypadá, ale o to, že říkáme prohlížeči, co je nadpis, co je odstavec, obrázek, seznam atd.</a:t>
            </a:r>
          </a:p>
          <a:p>
            <a:r>
              <a:t>U nadpisů bychom měli mít pouze jednu H1 na stránce, nikdy bychom neměli mít H2 pod H3 apod.</a:t>
            </a:r>
          </a:p>
        </p:txBody>
      </p:sp>
    </p:spTree>
    <p:extLst>
      <p:ext uri="{BB962C8B-B14F-4D97-AF65-F5344CB8AC3E}">
        <p14:creationId xmlns:p14="http://schemas.microsoft.com/office/powerpoint/2010/main" val="280943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6" name="Shape 9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Seznam je semantický</a:t>
            </a:r>
          </a:p>
          <a:p>
            <a:r>
              <a:t>Seznam 10 filmů na letošní léto apod.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https://</a:t>
            </a:r>
            <a:r>
              <a:rPr lang="cs-CZ" dirty="0" err="1"/>
              <a:t>fonts.google.com</a:t>
            </a:r>
            <a:endParaRPr lang="cs-CZ" dirty="0"/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606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11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6117" y="861250"/>
              <a:ext cx="220410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2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23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5"/>
          <p:cNvGrpSpPr/>
          <p:nvPr/>
        </p:nvGrpSpPr>
        <p:grpSpPr>
          <a:xfrm>
            <a:off x="1356" y="762"/>
            <a:ext cx="9141290" cy="5141976"/>
            <a:chOff x="0" y="0"/>
            <a:chExt cx="9141289" cy="5141974"/>
          </a:xfrm>
        </p:grpSpPr>
        <p:pic>
          <p:nvPicPr>
            <p:cNvPr id="13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35" y="86124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3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3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5"/>
          <p:cNvGrpSpPr/>
          <p:nvPr/>
        </p:nvGrpSpPr>
        <p:grpSpPr>
          <a:xfrm>
            <a:off x="678" y="761"/>
            <a:ext cx="9141290" cy="5141976"/>
            <a:chOff x="0" y="0"/>
            <a:chExt cx="9141289" cy="5141974"/>
          </a:xfrm>
        </p:grpSpPr>
        <p:pic>
          <p:nvPicPr>
            <p:cNvPr id="14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9802" y="866011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4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4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5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2220" y="870773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0" name="Text názvu"/>
          <p:cNvSpPr txBox="1">
            <a:spLocks noGrp="1"/>
          </p:cNvSpPr>
          <p:nvPr>
            <p:ph type="title"/>
          </p:nvPr>
        </p:nvSpPr>
        <p:spPr>
          <a:xfrm>
            <a:off x="4394551" y="2323430"/>
            <a:ext cx="449862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6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17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932" y="870774"/>
              <a:ext cx="268047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3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17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7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6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18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888" y="858868"/>
              <a:ext cx="2691136" cy="35697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 názvu"/>
          <p:cNvSpPr txBox="1">
            <a:spLocks noGrp="1"/>
          </p:cNvSpPr>
          <p:nvPr>
            <p:ph type="title"/>
          </p:nvPr>
        </p:nvSpPr>
        <p:spPr>
          <a:xfrm>
            <a:off x="4396451" y="2326209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8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5"/>
          <p:cNvGrpSpPr/>
          <p:nvPr/>
        </p:nvGrpSpPr>
        <p:grpSpPr>
          <a:xfrm>
            <a:off x="1693" y="761"/>
            <a:ext cx="9141291" cy="5141976"/>
            <a:chOff x="0" y="0"/>
            <a:chExt cx="9141289" cy="5141974"/>
          </a:xfrm>
        </p:grpSpPr>
        <p:pic>
          <p:nvPicPr>
            <p:cNvPr id="19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205" y="868393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9" name="Text názvu"/>
          <p:cNvSpPr txBox="1">
            <a:spLocks noGrp="1"/>
          </p:cNvSpPr>
          <p:nvPr>
            <p:ph type="title"/>
          </p:nvPr>
        </p:nvSpPr>
        <p:spPr>
          <a:xfrm>
            <a:off x="4470400" y="2216255"/>
            <a:ext cx="434340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0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0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5171" y="853913"/>
              <a:ext cx="262714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1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1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8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2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078" y="863630"/>
              <a:ext cx="262003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5" name="Text názvu"/>
          <p:cNvSpPr txBox="1">
            <a:spLocks noGrp="1"/>
          </p:cNvSpPr>
          <p:nvPr>
            <p:ph type="title"/>
          </p:nvPr>
        </p:nvSpPr>
        <p:spPr>
          <a:xfrm>
            <a:off x="4514850" y="32411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2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2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5"/>
          <p:cNvGrpSpPr/>
          <p:nvPr/>
        </p:nvGrpSpPr>
        <p:grpSpPr>
          <a:xfrm>
            <a:off x="1354" y="761"/>
            <a:ext cx="9141292" cy="5141978"/>
            <a:chOff x="0" y="0"/>
            <a:chExt cx="9141290" cy="5141976"/>
          </a:xfrm>
        </p:grpSpPr>
        <p:pic>
          <p:nvPicPr>
            <p:cNvPr id="23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871" y="861249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8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3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4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ed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4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755" y="866011"/>
              <a:ext cx="265558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25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5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26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210" y="863631"/>
              <a:ext cx="266269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4" name="Text názvu"/>
          <p:cNvSpPr txBox="1">
            <a:spLocks noGrp="1"/>
          </p:cNvSpPr>
          <p:nvPr>
            <p:ph type="title"/>
          </p:nvPr>
        </p:nvSpPr>
        <p:spPr>
          <a:xfrm>
            <a:off x="4654220" y="3136357"/>
            <a:ext cx="423895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6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6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27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914" y="868393"/>
              <a:ext cx="265203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7" name="Text názvu"/>
          <p:cNvSpPr txBox="1">
            <a:spLocks noGrp="1"/>
          </p:cNvSpPr>
          <p:nvPr>
            <p:ph type="title"/>
          </p:nvPr>
        </p:nvSpPr>
        <p:spPr>
          <a:xfrm>
            <a:off x="4587545" y="3250657"/>
            <a:ext cx="430563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27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7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5"/>
          <p:cNvGrpSpPr/>
          <p:nvPr/>
        </p:nvGrpSpPr>
        <p:grpSpPr>
          <a:xfrm>
            <a:off x="2032" y="762"/>
            <a:ext cx="9141291" cy="5141976"/>
            <a:chOff x="0" y="0"/>
            <a:chExt cx="9141289" cy="5141974"/>
          </a:xfrm>
        </p:grpSpPr>
        <p:pic>
          <p:nvPicPr>
            <p:cNvPr id="28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3194" y="863630"/>
              <a:ext cx="247072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29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292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0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8612" y="868393"/>
              <a:ext cx="246006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0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0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31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6494" y="856487"/>
              <a:ext cx="2282312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6" name="Text názvu"/>
          <p:cNvSpPr txBox="1">
            <a:spLocks noGrp="1"/>
          </p:cNvSpPr>
          <p:nvPr>
            <p:ph type="title"/>
          </p:nvPr>
        </p:nvSpPr>
        <p:spPr>
          <a:xfrm>
            <a:off x="4573587" y="2323430"/>
            <a:ext cx="4200771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1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1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5"/>
          <p:cNvGrpSpPr/>
          <p:nvPr/>
        </p:nvGrpSpPr>
        <p:grpSpPr>
          <a:xfrm>
            <a:off x="1356" y="762"/>
            <a:ext cx="9141287" cy="5141974"/>
            <a:chOff x="0" y="0"/>
            <a:chExt cx="9141286" cy="5141972"/>
          </a:xfrm>
        </p:grpSpPr>
        <p:pic>
          <p:nvPicPr>
            <p:cNvPr id="32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5678" y="863630"/>
              <a:ext cx="227164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9" name="Text názvu"/>
          <p:cNvSpPr txBox="1">
            <a:spLocks noGrp="1"/>
          </p:cNvSpPr>
          <p:nvPr>
            <p:ph type="title"/>
          </p:nvPr>
        </p:nvSpPr>
        <p:spPr>
          <a:xfrm>
            <a:off x="4467666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33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31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33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538" y="846960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2" name="Text názvu"/>
          <p:cNvSpPr txBox="1">
            <a:spLocks noGrp="1"/>
          </p:cNvSpPr>
          <p:nvPr>
            <p:ph type="title"/>
          </p:nvPr>
        </p:nvSpPr>
        <p:spPr>
          <a:xfrm>
            <a:off x="1898650" y="2286584"/>
            <a:ext cx="3735464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4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44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5"/>
          <p:cNvGrpSpPr/>
          <p:nvPr/>
        </p:nvGrpSpPr>
        <p:grpSpPr>
          <a:xfrm>
            <a:off x="676" y="762"/>
            <a:ext cx="9141291" cy="5141976"/>
            <a:chOff x="0" y="0"/>
            <a:chExt cx="9141289" cy="5141974"/>
          </a:xfrm>
        </p:grpSpPr>
        <p:pic>
          <p:nvPicPr>
            <p:cNvPr id="35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012" y="849343"/>
              <a:ext cx="2684026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5" name="Text názvu"/>
          <p:cNvSpPr txBox="1">
            <a:spLocks noGrp="1"/>
          </p:cNvSpPr>
          <p:nvPr>
            <p:ph type="title"/>
          </p:nvPr>
        </p:nvSpPr>
        <p:spPr>
          <a:xfrm>
            <a:off x="1980948" y="2215308"/>
            <a:ext cx="2932086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5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57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36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503" y="868393"/>
              <a:ext cx="2669807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3465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6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7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27" name="Picture 6" descr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2653" y="851115"/>
              <a:ext cx="2684832" cy="35731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3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37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217" y="873155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1" name="Text názvu"/>
          <p:cNvSpPr txBox="1">
            <a:spLocks noGrp="1"/>
          </p:cNvSpPr>
          <p:nvPr>
            <p:ph type="title"/>
          </p:nvPr>
        </p:nvSpPr>
        <p:spPr>
          <a:xfrm>
            <a:off x="4371975" y="3253832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38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83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5"/>
          <p:cNvGrpSpPr/>
          <p:nvPr/>
        </p:nvGrpSpPr>
        <p:grpSpPr>
          <a:xfrm>
            <a:off x="1693" y="762"/>
            <a:ext cx="9141291" cy="5141976"/>
            <a:chOff x="0" y="0"/>
            <a:chExt cx="9141289" cy="5141974"/>
          </a:xfrm>
        </p:grpSpPr>
        <p:pic>
          <p:nvPicPr>
            <p:cNvPr id="39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58868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94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39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396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5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 7"/>
          <p:cNvGrpSpPr/>
          <p:nvPr/>
        </p:nvGrpSpPr>
        <p:grpSpPr>
          <a:xfrm>
            <a:off x="2032" y="761"/>
            <a:ext cx="9141291" cy="5141976"/>
            <a:chOff x="0" y="0"/>
            <a:chExt cx="9141289" cy="5141974"/>
          </a:xfrm>
        </p:grpSpPr>
        <p:pic>
          <p:nvPicPr>
            <p:cNvPr id="40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5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66013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07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0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0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8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1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5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0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2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22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0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oup 8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3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3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3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35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oup 5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4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805" y="876332"/>
              <a:ext cx="2691136" cy="3438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6" name="Text názvu"/>
          <p:cNvSpPr txBox="1">
            <a:spLocks noGrp="1"/>
          </p:cNvSpPr>
          <p:nvPr>
            <p:ph type="title"/>
          </p:nvPr>
        </p:nvSpPr>
        <p:spPr>
          <a:xfrm>
            <a:off x="5004922" y="2323430"/>
            <a:ext cx="4137722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4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1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oup 5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45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770" y="878712"/>
              <a:ext cx="2684026" cy="3427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59" name="Text názvu"/>
          <p:cNvSpPr txBox="1">
            <a:spLocks noGrp="1"/>
          </p:cNvSpPr>
          <p:nvPr>
            <p:ph type="title"/>
          </p:nvPr>
        </p:nvSpPr>
        <p:spPr>
          <a:xfrm>
            <a:off x="5003999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6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roup 11"/>
          <p:cNvGrpSpPr/>
          <p:nvPr/>
        </p:nvGrpSpPr>
        <p:grpSpPr>
          <a:xfrm>
            <a:off x="0" y="761"/>
            <a:ext cx="9141288" cy="5141976"/>
            <a:chOff x="0" y="0"/>
            <a:chExt cx="9141287" cy="5141974"/>
          </a:xfrm>
        </p:grpSpPr>
        <p:pic>
          <p:nvPicPr>
            <p:cNvPr id="46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954" y="860988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72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2970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47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74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2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6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8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59" y="858135"/>
              <a:ext cx="2684027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5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48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87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49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98" name="Text názvu"/>
          <p:cNvSpPr txBox="1">
            <a:spLocks noGrp="1"/>
          </p:cNvSpPr>
          <p:nvPr>
            <p:ph type="title"/>
          </p:nvPr>
        </p:nvSpPr>
        <p:spPr>
          <a:xfrm>
            <a:off x="48525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9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0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5163" y="881692"/>
              <a:ext cx="2662696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41325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4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45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50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1" name="Text názvu"/>
          <p:cNvSpPr txBox="1">
            <a:spLocks noGrp="1"/>
          </p:cNvSpPr>
          <p:nvPr>
            <p:ph type="title"/>
          </p:nvPr>
        </p:nvSpPr>
        <p:spPr>
          <a:xfrm>
            <a:off x="4865523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1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1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21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902" y="849341"/>
              <a:ext cx="269113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4" name="Text názvu"/>
          <p:cNvSpPr txBox="1">
            <a:spLocks noGrp="1"/>
          </p:cNvSpPr>
          <p:nvPr>
            <p:ph type="title"/>
          </p:nvPr>
        </p:nvSpPr>
        <p:spPr>
          <a:xfrm>
            <a:off x="249239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25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2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6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4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5" y="854107"/>
              <a:ext cx="2684026" cy="35520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7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38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39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47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1138" y="846961"/>
              <a:ext cx="2669806" cy="3573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50" name="Text názvu"/>
          <p:cNvSpPr txBox="1">
            <a:spLocks noGrp="1"/>
          </p:cNvSpPr>
          <p:nvPr>
            <p:ph type="title"/>
          </p:nvPr>
        </p:nvSpPr>
        <p:spPr>
          <a:xfrm>
            <a:off x="344955" y="2286584"/>
            <a:ext cx="4124555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51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52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7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60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360" y="854106"/>
              <a:ext cx="2659141" cy="3559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3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65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7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8460" y="855527"/>
              <a:ext cx="2691136" cy="3488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6" name="Text názvu"/>
          <p:cNvSpPr txBox="1">
            <a:spLocks noGrp="1"/>
          </p:cNvSpPr>
          <p:nvPr>
            <p:ph type="title"/>
          </p:nvPr>
        </p:nvSpPr>
        <p:spPr>
          <a:xfrm>
            <a:off x="253394" y="2286584"/>
            <a:ext cx="4210656" cy="46191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5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7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8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58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1160" y="861249"/>
              <a:ext cx="2684026" cy="3480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9" name="Text názvu"/>
          <p:cNvSpPr txBox="1">
            <a:spLocks noGrp="1"/>
          </p:cNvSpPr>
          <p:nvPr>
            <p:ph type="title"/>
          </p:nvPr>
        </p:nvSpPr>
        <p:spPr>
          <a:xfrm>
            <a:off x="1900233" y="2215308"/>
            <a:ext cx="2765430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59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9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Group 5"/>
          <p:cNvGrpSpPr/>
          <p:nvPr/>
        </p:nvGrpSpPr>
        <p:grpSpPr>
          <a:xfrm>
            <a:off x="1353" y="761"/>
            <a:ext cx="9141292" cy="5141978"/>
            <a:chOff x="0" y="0"/>
            <a:chExt cx="9141290" cy="5141976"/>
          </a:xfrm>
        </p:grpSpPr>
        <p:pic>
          <p:nvPicPr>
            <p:cNvPr id="59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1" cy="5141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7043" y="880300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Text názvu"/>
          <p:cNvSpPr txBox="1">
            <a:spLocks noGrp="1"/>
          </p:cNvSpPr>
          <p:nvPr>
            <p:ph type="title"/>
          </p:nvPr>
        </p:nvSpPr>
        <p:spPr>
          <a:xfrm>
            <a:off x="4841876" y="3136357"/>
            <a:ext cx="405129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0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0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19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roup 5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61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4338" y="882680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5" name="Text názvu"/>
          <p:cNvSpPr txBox="1">
            <a:spLocks noGrp="1"/>
          </p:cNvSpPr>
          <p:nvPr>
            <p:ph type="title"/>
          </p:nvPr>
        </p:nvSpPr>
        <p:spPr>
          <a:xfrm>
            <a:off x="4841875" y="3250657"/>
            <a:ext cx="40513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1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1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175" y="4547241"/>
            <a:ext cx="396001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4"/>
          <p:cNvGrpSpPr/>
          <p:nvPr/>
        </p:nvGrpSpPr>
        <p:grpSpPr>
          <a:xfrm>
            <a:off x="1354" y="761"/>
            <a:ext cx="9141289" cy="5141976"/>
            <a:chOff x="0" y="0"/>
            <a:chExt cx="9141287" cy="5141974"/>
          </a:xfrm>
        </p:grpSpPr>
        <p:pic>
          <p:nvPicPr>
            <p:cNvPr id="62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8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4599" y="860986"/>
              <a:ext cx="2691136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28" name="Text názvu"/>
          <p:cNvSpPr txBox="1">
            <a:spLocks noGrp="1"/>
          </p:cNvSpPr>
          <p:nvPr>
            <p:ph type="title"/>
          </p:nvPr>
        </p:nvSpPr>
        <p:spPr>
          <a:xfrm>
            <a:off x="4700122" y="2323430"/>
            <a:ext cx="4200770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2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30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4"/>
          <p:cNvGrpSpPr/>
          <p:nvPr/>
        </p:nvGrpSpPr>
        <p:grpSpPr>
          <a:xfrm>
            <a:off x="1354" y="762"/>
            <a:ext cx="9141291" cy="5141976"/>
            <a:chOff x="0" y="0"/>
            <a:chExt cx="9141289" cy="5141974"/>
          </a:xfrm>
        </p:grpSpPr>
        <p:pic>
          <p:nvPicPr>
            <p:cNvPr id="53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7" descr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397" y="854105"/>
              <a:ext cx="2666251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6" name="Text názvu"/>
          <p:cNvSpPr txBox="1">
            <a:spLocks noGrp="1"/>
          </p:cNvSpPr>
          <p:nvPr>
            <p:ph type="title"/>
          </p:nvPr>
        </p:nvSpPr>
        <p:spPr>
          <a:xfrm>
            <a:off x="4546598" y="3136357"/>
            <a:ext cx="4346576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5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58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4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4"/>
          <p:cNvGrpSpPr/>
          <p:nvPr/>
        </p:nvGrpSpPr>
        <p:grpSpPr>
          <a:xfrm>
            <a:off x="1356" y="762"/>
            <a:ext cx="9141286" cy="5141974"/>
            <a:chOff x="0" y="0"/>
            <a:chExt cx="9141284" cy="5141972"/>
          </a:xfrm>
        </p:grpSpPr>
        <p:pic>
          <p:nvPicPr>
            <p:cNvPr id="638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5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Picture 6" descr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152" y="865708"/>
              <a:ext cx="2684026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41" name="Text názvu"/>
          <p:cNvSpPr txBox="1">
            <a:spLocks noGrp="1"/>
          </p:cNvSpPr>
          <p:nvPr>
            <p:ph type="title"/>
          </p:nvPr>
        </p:nvSpPr>
        <p:spPr>
          <a:xfrm>
            <a:off x="4703598" y="2221658"/>
            <a:ext cx="4029509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42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43" name="Picture 10" descr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51" y="848202"/>
            <a:ext cx="2703178" cy="3600002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5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5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Red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32" y="857293"/>
            <a:ext cx="2678033" cy="3578402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664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665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75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62" y="861504"/>
            <a:ext cx="2693191" cy="3586699"/>
          </a:xfrm>
          <a:prstGeom prst="rect">
            <a:avLst/>
          </a:prstGeom>
          <a:ln w="12700">
            <a:miter lim="400000"/>
          </a:ln>
        </p:spPr>
      </p:pic>
      <p:sp>
        <p:nvSpPr>
          <p:cNvPr id="676" name="Text názvu"/>
          <p:cNvSpPr txBox="1">
            <a:spLocks noGrp="1"/>
          </p:cNvSpPr>
          <p:nvPr>
            <p:ph type="title"/>
          </p:nvPr>
        </p:nvSpPr>
        <p:spPr>
          <a:xfrm>
            <a:off x="1631945" y="2810635"/>
            <a:ext cx="4130680" cy="5048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677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7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White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68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580" y="856208"/>
            <a:ext cx="2678846" cy="35794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ext názvu"/>
          <p:cNvSpPr txBox="1">
            <a:spLocks noGrp="1"/>
          </p:cNvSpPr>
          <p:nvPr>
            <p:ph type="title"/>
          </p:nvPr>
        </p:nvSpPr>
        <p:spPr>
          <a:xfrm>
            <a:off x="1622421" y="2830626"/>
            <a:ext cx="4130679" cy="695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68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690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699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6538914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  <p:sp>
        <p:nvSpPr>
          <p:cNvPr id="70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01" name="Text úrovně 1…"/>
          <p:cNvSpPr txBox="1">
            <a:spLocks noGrp="1"/>
          </p:cNvSpPr>
          <p:nvPr>
            <p:ph type="body" idx="1"/>
          </p:nvPr>
        </p:nvSpPr>
        <p:spPr>
          <a:xfrm>
            <a:off x="250825" y="873456"/>
            <a:ext cx="8642350" cy="36032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10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1" name="Picture Placeholder 11"/>
          <p:cNvSpPr>
            <a:spLocks noGrp="1"/>
          </p:cNvSpPr>
          <p:nvPr>
            <p:ph type="pic" sz="half" idx="21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12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13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&amp; Char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22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3" name="Text úrovně 1…"/>
          <p:cNvSpPr txBox="1">
            <a:spLocks noGrp="1"/>
          </p:cNvSpPr>
          <p:nvPr>
            <p:ph type="body" sz="half" idx="1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24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 and Dat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3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60" y="833075"/>
            <a:ext cx="2750856" cy="3737293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Text názvu"/>
          <p:cNvSpPr txBox="1">
            <a:spLocks noGrp="1"/>
          </p:cNvSpPr>
          <p:nvPr>
            <p:ph type="title"/>
          </p:nvPr>
        </p:nvSpPr>
        <p:spPr>
          <a:xfrm>
            <a:off x="566893" y="2457450"/>
            <a:ext cx="3284018" cy="9906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t>Text názvu</a:t>
            </a:r>
          </a:p>
        </p:txBody>
      </p:sp>
      <p:sp>
        <p:nvSpPr>
          <p:cNvPr id="73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4460875" y="1572726"/>
            <a:ext cx="1558925" cy="29040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3pPr>
            <a:lvl4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4pPr>
            <a:lvl5pPr>
              <a:lnSpc>
                <a:spcPct val="90000"/>
              </a:lnSpc>
              <a:spcBef>
                <a:spcPts val="1500"/>
              </a:spcBef>
              <a:buClrTx/>
              <a:buFontTx/>
              <a:defRPr b="1">
                <a:solidFill>
                  <a:schemeClr val="accent1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737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247341" y="1572726"/>
            <a:ext cx="1558926" cy="29040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500"/>
              </a:spcBef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4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7" name="Text názvu"/>
          <p:cNvSpPr txBox="1">
            <a:spLocks noGrp="1"/>
          </p:cNvSpPr>
          <p:nvPr>
            <p:ph type="title"/>
          </p:nvPr>
        </p:nvSpPr>
        <p:spPr>
          <a:xfrm>
            <a:off x="250825" y="205978"/>
            <a:ext cx="8635527" cy="66747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Text názvu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2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5"/>
          <p:cNvGrpSpPr/>
          <p:nvPr/>
        </p:nvGrpSpPr>
        <p:grpSpPr>
          <a:xfrm>
            <a:off x="1354" y="761"/>
            <a:ext cx="9141291" cy="5141976"/>
            <a:chOff x="0" y="0"/>
            <a:chExt cx="9141289" cy="5141974"/>
          </a:xfrm>
        </p:grpSpPr>
        <p:pic>
          <p:nvPicPr>
            <p:cNvPr id="66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412" y="877919"/>
              <a:ext cx="2659141" cy="3537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Text názvu"/>
          <p:cNvSpPr txBox="1">
            <a:spLocks noGrp="1"/>
          </p:cNvSpPr>
          <p:nvPr>
            <p:ph type="title"/>
          </p:nvPr>
        </p:nvSpPr>
        <p:spPr>
          <a:xfrm>
            <a:off x="4479925" y="3250657"/>
            <a:ext cx="4343400" cy="641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0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71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56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 Speechm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04" y="819062"/>
            <a:ext cx="2258447" cy="304204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6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66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67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 Speechmar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pic>
        <p:nvPicPr>
          <p:cNvPr id="77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05" y="819106"/>
            <a:ext cx="2258414" cy="3042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Text názvu"/>
          <p:cNvSpPr txBox="1">
            <a:spLocks noGrp="1"/>
          </p:cNvSpPr>
          <p:nvPr>
            <p:ph type="title"/>
          </p:nvPr>
        </p:nvSpPr>
        <p:spPr>
          <a:xfrm>
            <a:off x="4451348" y="2046816"/>
            <a:ext cx="2841626" cy="82973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</a:lvl1pPr>
          </a:lstStyle>
          <a:p>
            <a:r>
              <a:t>Text názvu</a:t>
            </a:r>
          </a:p>
        </p:txBody>
      </p:sp>
      <p:sp>
        <p:nvSpPr>
          <p:cNvPr id="77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79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6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t>Text názvu</a:t>
            </a:r>
          </a:p>
        </p:txBody>
      </p:sp>
      <p:sp>
        <p:nvSpPr>
          <p:cNvPr id="78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88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rgbClr val="FFFFFF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rgbClr val="FFFFFF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789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vider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MSIPCMContentMarking"/>
          <p:cNvSpPr txBox="1"/>
          <p:nvPr/>
        </p:nvSpPr>
        <p:spPr>
          <a:xfrm>
            <a:off x="-1" y="4974463"/>
            <a:ext cx="6197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C2 General</a:t>
            </a:r>
          </a:p>
        </p:txBody>
      </p:sp>
      <p:sp>
        <p:nvSpPr>
          <p:cNvPr id="798" name="Text názvu"/>
          <p:cNvSpPr txBox="1">
            <a:spLocks noGrp="1"/>
          </p:cNvSpPr>
          <p:nvPr>
            <p:ph type="title"/>
          </p:nvPr>
        </p:nvSpPr>
        <p:spPr>
          <a:xfrm>
            <a:off x="4464048" y="1930142"/>
            <a:ext cx="4429127" cy="105038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799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0" name="Text úrovně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0" y="143931"/>
            <a:ext cx="4419599" cy="328506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3200" spc="-1000">
                <a:solidFill>
                  <a:schemeClr val="accent1"/>
                </a:solidFill>
              </a:defRPr>
            </a:lvl1pPr>
            <a:lvl2pPr marL="3701154" indent="-3501129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2pPr>
            <a:lvl3pPr marL="3849233" indent="-3463470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3pPr>
            <a:lvl4pPr marL="4739229" indent="-4172492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4pPr>
            <a:lvl5pPr marL="5232400" indent="-4479925" algn="ctr">
              <a:lnSpc>
                <a:spcPct val="90000"/>
              </a:lnSpc>
              <a:spcBef>
                <a:spcPts val="0"/>
              </a:spcBef>
              <a:buClrTx/>
              <a:buFontTx/>
              <a:defRPr sz="33200" spc="-1000">
                <a:solidFill>
                  <a:schemeClr val="accent1"/>
                </a:solidFill>
              </a:defRPr>
            </a:lvl5pPr>
          </a:lstStyle>
          <a:p>
            <a:r>
              <a:t>#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x3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Media Placeholder 4"/>
          <p:cNvSpPr>
            <a:spLocks noGrp="1"/>
          </p:cNvSpPr>
          <p:nvPr>
            <p:ph type="media" idx="21"/>
          </p:nvPr>
        </p:nvSpPr>
        <p:spPr>
          <a:xfrm>
            <a:off x="1608400" y="266700"/>
            <a:ext cx="5927201" cy="44453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08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0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6x9 Vide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Media Placeholder 4"/>
          <p:cNvSpPr>
            <a:spLocks noGrp="1"/>
          </p:cNvSpPr>
          <p:nvPr>
            <p:ph type="media" idx="21"/>
          </p:nvPr>
        </p:nvSpPr>
        <p:spPr>
          <a:xfrm>
            <a:off x="822325" y="266399"/>
            <a:ext cx="7499351" cy="421838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17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4508499" y="4825024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81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ll frame 16x9 Video placehol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Media Placeholder 4"/>
          <p:cNvSpPr>
            <a:spLocks noGrp="1"/>
          </p:cNvSpPr>
          <p:nvPr>
            <p:ph type="media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26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4049" y="1930142"/>
            <a:ext cx="4429126" cy="105038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/>
              <a:t>7 July 2023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1358893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62205" y="819062"/>
            <a:ext cx="2258446" cy="30420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51349" y="2046817"/>
            <a:ext cx="2841625" cy="82973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/>
              <a:t>7 July 2023</a:t>
            </a:fld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7"/>
          <p:cNvGrpSpPr/>
          <p:nvPr/>
        </p:nvGrpSpPr>
        <p:grpSpPr>
          <a:xfrm>
            <a:off x="2034" y="764"/>
            <a:ext cx="9141287" cy="5141973"/>
            <a:chOff x="0" y="0"/>
            <a:chExt cx="9141286" cy="5141972"/>
          </a:xfrm>
        </p:grpSpPr>
        <p:pic>
          <p:nvPicPr>
            <p:cNvPr id="79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Picture 5" descr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5988" y="861248"/>
              <a:ext cx="2673361" cy="35697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Text názvu"/>
          <p:cNvSpPr txBox="1">
            <a:spLocks noGrp="1"/>
          </p:cNvSpPr>
          <p:nvPr>
            <p:ph type="title"/>
          </p:nvPr>
        </p:nvSpPr>
        <p:spPr>
          <a:xfrm>
            <a:off x="1648698" y="2840891"/>
            <a:ext cx="3843089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83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84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3 Two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5"/>
          <p:cNvGrpSpPr/>
          <p:nvPr/>
        </p:nvGrpSpPr>
        <p:grpSpPr>
          <a:xfrm>
            <a:off x="1356" y="764"/>
            <a:ext cx="9141287" cy="5141973"/>
            <a:chOff x="0" y="0"/>
            <a:chExt cx="9141286" cy="5141972"/>
          </a:xfrm>
        </p:grpSpPr>
        <p:pic>
          <p:nvPicPr>
            <p:cNvPr id="92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87" cy="5141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806" y="877764"/>
              <a:ext cx="2666251" cy="35626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5" name="Text názvu"/>
          <p:cNvSpPr txBox="1">
            <a:spLocks noGrp="1"/>
          </p:cNvSpPr>
          <p:nvPr>
            <p:ph type="title"/>
          </p:nvPr>
        </p:nvSpPr>
        <p:spPr>
          <a:xfrm>
            <a:off x="1614812" y="2811458"/>
            <a:ext cx="2765431" cy="6418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2200"/>
            </a:lvl1pPr>
          </a:lstStyle>
          <a:p>
            <a:r>
              <a:t>Text názvu</a:t>
            </a:r>
          </a:p>
        </p:txBody>
      </p:sp>
      <p:sp>
        <p:nvSpPr>
          <p:cNvPr id="96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97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Image 4 One 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5"/>
          <p:cNvGrpSpPr/>
          <p:nvPr/>
        </p:nvGrpSpPr>
        <p:grpSpPr>
          <a:xfrm>
            <a:off x="678" y="762"/>
            <a:ext cx="9141290" cy="5141976"/>
            <a:chOff x="0" y="0"/>
            <a:chExt cx="9141289" cy="5141974"/>
          </a:xfrm>
        </p:grpSpPr>
        <p:pic>
          <p:nvPicPr>
            <p:cNvPr id="105" name="Picture 9" descr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1290" cy="5141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Picture 4" descr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9503" y="854105"/>
              <a:ext cx="2207656" cy="35484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Text názvu"/>
          <p:cNvSpPr txBox="1">
            <a:spLocks noGrp="1"/>
          </p:cNvSpPr>
          <p:nvPr>
            <p:ph type="title"/>
          </p:nvPr>
        </p:nvSpPr>
        <p:spPr>
          <a:xfrm>
            <a:off x="4546600" y="3136357"/>
            <a:ext cx="4284075" cy="4619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000"/>
            </a:lvl1pPr>
          </a:lstStyle>
          <a:p>
            <a:r>
              <a:t>Text názvu</a:t>
            </a:r>
          </a:p>
        </p:txBody>
      </p:sp>
      <p:sp>
        <p:nvSpPr>
          <p:cNvPr id="109" name="Text úrovně 1…"/>
          <p:cNvSpPr txBox="1">
            <a:spLocks noGrp="1"/>
          </p:cNvSpPr>
          <p:nvPr>
            <p:ph type="body" sz="quarter" idx="1"/>
          </p:nvPr>
        </p:nvSpPr>
        <p:spPr>
          <a:xfrm>
            <a:off x="250825" y="4039360"/>
            <a:ext cx="2090450" cy="6828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0" indent="9144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3pPr>
            <a:lvl4pPr marL="0" indent="13716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4pPr>
            <a:lvl5pPr marL="0" indent="1828800">
              <a:buClrTx/>
              <a:buSzTx/>
              <a:buFontTx/>
              <a:buNone/>
              <a:defRPr sz="1400">
                <a:solidFill>
                  <a:srgbClr val="FFFFFF"/>
                </a:solidFill>
              </a:defRPr>
            </a:lvl5pPr>
          </a:lstStyle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pic>
        <p:nvPicPr>
          <p:cNvPr id="110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840" y="4547241"/>
            <a:ext cx="396336" cy="3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Číslo snímku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cture 2"/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910177" y="1904688"/>
            <a:ext cx="1315112" cy="131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 názvu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 názvu</a:t>
            </a:r>
          </a:p>
        </p:txBody>
      </p:sp>
      <p:sp>
        <p:nvSpPr>
          <p:cNvPr id="4" name="Text úrovně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 úrovně 1</a:t>
            </a:r>
          </a:p>
          <a:p>
            <a:pPr lvl="1"/>
            <a:r>
              <a:t>Text úrovně 2</a:t>
            </a:r>
          </a:p>
          <a:p>
            <a:pPr lvl="2"/>
            <a:r>
              <a:t>Text úrovně 3</a:t>
            </a:r>
          </a:p>
          <a:p>
            <a:pPr lvl="3"/>
            <a:r>
              <a:t>Text úrovně 4</a:t>
            </a:r>
          </a:p>
          <a:p>
            <a:pPr lvl="4"/>
            <a:r>
              <a:t>Text úrovně 5</a:t>
            </a:r>
          </a:p>
        </p:txBody>
      </p:sp>
      <p:sp>
        <p:nvSpPr>
          <p:cNvPr id="5" name="Číslo snímku"/>
          <p:cNvSpPr txBox="1">
            <a:spLocks noGrp="1"/>
          </p:cNvSpPr>
          <p:nvPr>
            <p:ph type="sldNum" sz="quarter" idx="2"/>
          </p:nvPr>
        </p:nvSpPr>
        <p:spPr>
          <a:xfrm>
            <a:off x="5486400" y="44878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ctr"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MSIPCMContentMarking" descr="{&quot;HashCode&quot;:-1699574231,&quot;Placement&quot;:&quot;Footer&quot;,&quot;Top&quot;:388.380066,&quot;Left&quot;:0.0,&quot;SlideWidth&quot;:720,&quot;SlideHeight&quot;:405}">
            <a:extLst>
              <a:ext uri="{FF2B5EF4-FFF2-40B4-BE49-F238E27FC236}">
                <a16:creationId xmlns:a16="http://schemas.microsoft.com/office/drawing/2014/main" id="{5C84D8EA-BD61-C103-43DF-8813C8107411}"/>
              </a:ext>
            </a:extLst>
          </p:cNvPr>
          <p:cNvSpPr txBox="1"/>
          <p:nvPr userDrawn="1"/>
        </p:nvSpPr>
        <p:spPr>
          <a:xfrm>
            <a:off x="0" y="4932427"/>
            <a:ext cx="619703" cy="211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7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pitchFamily="34" charset="0"/>
                <a:ea typeface="+mn-ea"/>
                <a:cs typeface="+mn-cs"/>
                <a:sym typeface="Vodafone Rg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</p:sldLayoutIdLst>
  <p:transition spd="med"/>
  <p:txStyles>
    <p:titleStyle>
      <a:lvl1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0" algn="l" defTabSz="914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accent1"/>
          </a:solidFill>
          <a:uFillTx/>
          <a:latin typeface="+mn-lt"/>
          <a:ea typeface="+mn-ea"/>
          <a:cs typeface="+mn-cs"/>
          <a:sym typeface="Vodafone Rg"/>
        </a:defRPr>
      </a:lvl9pPr>
    </p:titleStyle>
    <p:bodyStyle>
      <a:lvl1pPr marL="138112" marR="0" indent="-138112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1pPr>
      <a:lvl2pPr marL="389845" marR="0" indent="-1898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2pPr>
      <a:lvl3pPr marL="573541" marR="0" indent="-18777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3pPr>
      <a:lvl4pPr marL="792956" marR="0" indent="-22621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4pPr>
      <a:lvl5pPr marL="995362" marR="0" indent="-242887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–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5pPr>
      <a:lvl6pPr marL="24917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6pPr>
      <a:lvl7pPr marL="2948939" marR="0" indent="-2057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7pPr>
      <a:lvl8pPr marL="34061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8pPr>
      <a:lvl9pPr marL="3863340" marR="0" indent="-2057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Arial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Vodafone Rg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Vodafone Rg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tags/" TargetMode="Externa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8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Základy HTML</a:t>
            </a:r>
          </a:p>
        </p:txBody>
      </p:sp>
      <p:sp>
        <p:nvSpPr>
          <p:cNvPr id="83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250826" y="4039360"/>
            <a:ext cx="2090449" cy="682888"/>
          </a:xfrm>
          <a:prstGeom prst="rect">
            <a:avLst/>
          </a:prstGeom>
        </p:spPr>
        <p:txBody>
          <a:bodyPr/>
          <a:lstStyle/>
          <a:p>
            <a:r>
              <a:t>July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C3144-0B72-9932-75BC-53BBAF06A322}"/>
              </a:ext>
            </a:extLst>
          </p:cNvPr>
          <p:cNvSpPr txBox="1"/>
          <p:nvPr/>
        </p:nvSpPr>
        <p:spPr>
          <a:xfrm>
            <a:off x="988142" y="1061884"/>
            <a:ext cx="408765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Vložte &lt;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title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&gt; tag do stránky a pojmenujte si ji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83FAC-E77C-213E-3B51-DE731BB1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42" y="2950349"/>
            <a:ext cx="5458587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92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116-B154-34A7-0C46-6487E45E0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C3144-0B72-9932-75BC-53BBAF06A322}"/>
              </a:ext>
            </a:extLst>
          </p:cNvPr>
          <p:cNvSpPr txBox="1"/>
          <p:nvPr/>
        </p:nvSpPr>
        <p:spPr>
          <a:xfrm>
            <a:off x="988142" y="1061884"/>
            <a:ext cx="408765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Vložte &lt;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title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&gt; tag do stránky a pojmenujte si ji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83FAC-E77C-213E-3B51-DE731BB13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42" y="2950349"/>
            <a:ext cx="5458587" cy="1381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35443D-ACDB-DD98-B57F-069DA23D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3" y="1453957"/>
            <a:ext cx="6134956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4617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88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8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HTML element = TAG</a:t>
            </a:r>
          </a:p>
        </p:txBody>
      </p:sp>
      <p:grpSp>
        <p:nvGrpSpPr>
          <p:cNvPr id="890" name="Seskupit"/>
          <p:cNvGrpSpPr/>
          <p:nvPr/>
        </p:nvGrpSpPr>
        <p:grpSpPr>
          <a:xfrm>
            <a:off x="329814" y="1876652"/>
            <a:ext cx="8484373" cy="640051"/>
            <a:chOff x="0" y="0"/>
            <a:chExt cx="8484372" cy="640049"/>
          </a:xfrm>
        </p:grpSpPr>
        <p:sp>
          <p:nvSpPr>
            <p:cNvPr id="885" name="Google Shape;476;p82"/>
            <p:cNvSpPr txBox="1"/>
            <p:nvPr/>
          </p:nvSpPr>
          <p:spPr>
            <a:xfrm>
              <a:off x="0" y="0"/>
              <a:ext cx="753434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&lt;p</a:t>
              </a:r>
            </a:p>
          </p:txBody>
        </p:sp>
        <p:sp>
          <p:nvSpPr>
            <p:cNvPr id="886" name="Google Shape;477;p82"/>
            <p:cNvSpPr txBox="1"/>
            <p:nvPr/>
          </p:nvSpPr>
          <p:spPr>
            <a:xfrm>
              <a:off x="606179" y="44449"/>
              <a:ext cx="2222721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class=“details"</a:t>
              </a:r>
            </a:p>
          </p:txBody>
        </p:sp>
        <p:sp>
          <p:nvSpPr>
            <p:cNvPr id="887" name="Google Shape;483;p82"/>
            <p:cNvSpPr txBox="1"/>
            <p:nvPr/>
          </p:nvSpPr>
          <p:spPr>
            <a:xfrm>
              <a:off x="7364142" y="0"/>
              <a:ext cx="1120231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&lt;/p&gt;</a:t>
              </a:r>
            </a:p>
          </p:txBody>
        </p:sp>
        <p:sp>
          <p:nvSpPr>
            <p:cNvPr id="888" name="Google Shape;476;p82"/>
            <p:cNvSpPr txBox="1"/>
            <p:nvPr/>
          </p:nvSpPr>
          <p:spPr>
            <a:xfrm>
              <a:off x="2623169" y="0"/>
              <a:ext cx="753435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>
                <a:defRPr sz="3000">
                  <a:solidFill>
                    <a:srgbClr val="CC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t>&gt;</a:t>
              </a:r>
            </a:p>
          </p:txBody>
        </p:sp>
        <p:sp>
          <p:nvSpPr>
            <p:cNvPr id="889" name="Google Shape;477;p82"/>
            <p:cNvSpPr txBox="1"/>
            <p:nvPr/>
          </p:nvSpPr>
          <p:spPr>
            <a:xfrm>
              <a:off x="2983612" y="44449"/>
              <a:ext cx="4507408" cy="551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2400">
                  <a:latin typeface="Open Sans"/>
                  <a:ea typeface="Open Sans"/>
                  <a:cs typeface="Open Sans"/>
                  <a:sym typeface="Open Sans"/>
                </a:defRPr>
              </a:lvl1pPr>
            </a:lstStyle>
            <a:p>
              <a:r>
                <a:t>Toto je kus textu na mém webu.</a:t>
              </a:r>
            </a:p>
          </p:txBody>
        </p:sp>
      </p:grpSp>
      <p:sp>
        <p:nvSpPr>
          <p:cNvPr id="901" name="Spojnice"/>
          <p:cNvSpPr/>
          <p:nvPr/>
        </p:nvSpPr>
        <p:spPr>
          <a:xfrm>
            <a:off x="489041" y="1670524"/>
            <a:ext cx="2656133" cy="323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787" y="-5148"/>
                  <a:pt x="14987" y="-5398"/>
                  <a:pt x="21600" y="1545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2" name="Otevírací značka / tag"/>
          <p:cNvSpPr txBox="1"/>
          <p:nvPr/>
        </p:nvSpPr>
        <p:spPr>
          <a:xfrm>
            <a:off x="691195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Otevírací značka / tag</a:t>
            </a:r>
          </a:p>
        </p:txBody>
      </p:sp>
      <p:sp>
        <p:nvSpPr>
          <p:cNvPr id="902" name="Spojnice"/>
          <p:cNvSpPr/>
          <p:nvPr/>
        </p:nvSpPr>
        <p:spPr>
          <a:xfrm>
            <a:off x="7860465" y="1625151"/>
            <a:ext cx="726958" cy="380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0" y="15284"/>
                </a:moveTo>
                <a:cubicBezTo>
                  <a:pt x="8030" y="-5397"/>
                  <a:pt x="15230" y="-5091"/>
                  <a:pt x="21600" y="16203"/>
                </a:cubicBezTo>
              </a:path>
            </a:pathLst>
          </a:custGeom>
          <a:ln w="25400">
            <a:solidFill>
              <a:schemeClr val="accent6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4" name="Zavírací značka / tag"/>
          <p:cNvSpPr txBox="1"/>
          <p:nvPr/>
        </p:nvSpPr>
        <p:spPr>
          <a:xfrm>
            <a:off x="6677080" y="1125940"/>
            <a:ext cx="225244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6CD45"/>
                </a:solidFill>
              </a:defRPr>
            </a:lvl1pPr>
          </a:lstStyle>
          <a:p>
            <a:r>
              <a:t>Zavírací značka / tag</a:t>
            </a:r>
          </a:p>
        </p:txBody>
      </p:sp>
      <p:sp>
        <p:nvSpPr>
          <p:cNvPr id="903" name="Spojnice"/>
          <p:cNvSpPr/>
          <p:nvPr/>
        </p:nvSpPr>
        <p:spPr>
          <a:xfrm>
            <a:off x="1181309" y="2524050"/>
            <a:ext cx="1272954" cy="17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57" extrusionOk="0">
                <a:moveTo>
                  <a:pt x="21600" y="3615"/>
                </a:moveTo>
                <a:cubicBezTo>
                  <a:pt x="13982" y="21600"/>
                  <a:pt x="6782" y="20395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6" name="Atribut (definice=hodnota)"/>
          <p:cNvSpPr txBox="1"/>
          <p:nvPr/>
        </p:nvSpPr>
        <p:spPr>
          <a:xfrm>
            <a:off x="1141644" y="2740420"/>
            <a:ext cx="278433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4EADC7"/>
                </a:solidFill>
              </a:defRPr>
            </a:lvl1pPr>
          </a:lstStyle>
          <a:p>
            <a:r>
              <a:t>Atribut (definice=hodnota)</a:t>
            </a:r>
          </a:p>
        </p:txBody>
      </p:sp>
      <p:sp>
        <p:nvSpPr>
          <p:cNvPr id="904" name="Spojnice"/>
          <p:cNvSpPr/>
          <p:nvPr/>
        </p:nvSpPr>
        <p:spPr>
          <a:xfrm>
            <a:off x="3510140" y="2580168"/>
            <a:ext cx="4107365" cy="320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3" extrusionOk="0">
                <a:moveTo>
                  <a:pt x="21600" y="0"/>
                </a:moveTo>
                <a:cubicBezTo>
                  <a:pt x="14256" y="21319"/>
                  <a:pt x="7056" y="21600"/>
                  <a:pt x="0" y="843"/>
                </a:cubicBezTo>
              </a:path>
            </a:pathLst>
          </a:custGeom>
          <a:ln w="25400">
            <a:solidFill>
              <a:schemeClr val="accent3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898" name="Obsah"/>
          <p:cNvSpPr txBox="1"/>
          <p:nvPr/>
        </p:nvSpPr>
        <p:spPr>
          <a:xfrm>
            <a:off x="5188939" y="2988015"/>
            <a:ext cx="74972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90339B"/>
                </a:solidFill>
              </a:defRPr>
            </a:lvl1pPr>
          </a:lstStyle>
          <a:p>
            <a:r>
              <a:t>Obsah</a:t>
            </a:r>
          </a:p>
        </p:txBody>
      </p:sp>
      <p:sp>
        <p:nvSpPr>
          <p:cNvPr id="905" name="Spojnice"/>
          <p:cNvSpPr/>
          <p:nvPr/>
        </p:nvSpPr>
        <p:spPr>
          <a:xfrm>
            <a:off x="404002" y="2626847"/>
            <a:ext cx="8270746" cy="1497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0"/>
                </a:moveTo>
                <a:cubicBezTo>
                  <a:pt x="14617" y="21464"/>
                  <a:pt x="7417" y="21600"/>
                  <a:pt x="0" y="409"/>
                </a:cubicBezTo>
              </a:path>
            </a:pathLst>
          </a:custGeom>
          <a:ln w="25400">
            <a:solidFill>
              <a:schemeClr val="accent1"/>
            </a:solidFill>
          </a:ln>
        </p:spPr>
        <p:txBody>
          <a:bodyPr/>
          <a:lstStyle/>
          <a:p>
            <a:endParaRPr/>
          </a:p>
        </p:txBody>
      </p:sp>
      <p:sp>
        <p:nvSpPr>
          <p:cNvPr id="900" name="Prvek / element"/>
          <p:cNvSpPr txBox="1"/>
          <p:nvPr/>
        </p:nvSpPr>
        <p:spPr>
          <a:xfrm>
            <a:off x="3743930" y="4237116"/>
            <a:ext cx="165614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D32D1F"/>
                </a:solidFill>
              </a:defRPr>
            </a:lvl1pPr>
          </a:lstStyle>
          <a:p>
            <a:r>
              <a:t>Prvek / element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10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1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Tagy / elementy</a:t>
            </a:r>
          </a:p>
        </p:txBody>
      </p:sp>
      <p:sp>
        <p:nvSpPr>
          <p:cNvPr id="912" name="Většina elementů jsou párové elementy…"/>
          <p:cNvSpPr txBox="1">
            <a:spLocks noGrp="1"/>
          </p:cNvSpPr>
          <p:nvPr>
            <p:ph type="body" idx="4294967295"/>
          </p:nvPr>
        </p:nvSpPr>
        <p:spPr>
          <a:xfrm>
            <a:off x="250825" y="873125"/>
            <a:ext cx="7496471" cy="36036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Většina elementů jsou </a:t>
            </a:r>
            <a:r>
              <a:rPr>
                <a:solidFill>
                  <a:srgbClr val="D32D1F"/>
                </a:solidFill>
              </a:rPr>
              <a:t>párové</a:t>
            </a:r>
            <a:r>
              <a:t> elementy</a:t>
            </a:r>
          </a:p>
          <a:p>
            <a:pPr marL="523876" lvl="2" indent="-138113">
              <a:buChar char="•"/>
            </a:pPr>
            <a:r>
              <a:t>Otevírací značka </a:t>
            </a:r>
            <a:r>
              <a:rPr>
                <a:solidFill>
                  <a:srgbClr val="D32D1F"/>
                </a:solidFill>
              </a:rPr>
              <a:t>&lt;tag&gt;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Zavírací značka </a:t>
            </a:r>
            <a:r>
              <a:rPr>
                <a:solidFill>
                  <a:srgbClr val="D32D1F"/>
                </a:solidFill>
              </a:rPr>
              <a:t>&lt;/tag&gt;</a:t>
            </a:r>
          </a:p>
          <a:p>
            <a:r>
              <a:t>Existují i </a:t>
            </a:r>
            <a:r>
              <a:rPr>
                <a:solidFill>
                  <a:srgbClr val="D32D1F"/>
                </a:solidFill>
              </a:rPr>
              <a:t>nepárové</a:t>
            </a:r>
            <a:r>
              <a:t> elementy (self-closing tags)</a:t>
            </a:r>
          </a:p>
          <a:p>
            <a:pPr marL="523876" lvl="2" indent="-138113">
              <a:buChar char="•"/>
            </a:pPr>
            <a:r>
              <a:t>Mají pouze atributy, nemají obsah</a:t>
            </a:r>
          </a:p>
          <a:p>
            <a:pPr marL="523876" lvl="2" indent="-138113">
              <a:lnSpc>
                <a:spcPct val="150000"/>
              </a:lnSpc>
              <a:buChar char="•"/>
            </a:pPr>
            <a:r>
              <a:t>Např. </a:t>
            </a:r>
            <a:r>
              <a:rPr>
                <a:solidFill>
                  <a:srgbClr val="D32D1F"/>
                </a:solidFill>
              </a:rPr>
              <a:t>&lt;img /&gt;</a:t>
            </a:r>
            <a:r>
              <a:t>, </a:t>
            </a:r>
            <a:r>
              <a:rPr>
                <a:solidFill>
                  <a:srgbClr val="D32D1F"/>
                </a:solidFill>
              </a:rPr>
              <a:t>&lt;br /&gt;</a:t>
            </a:r>
          </a:p>
          <a:p>
            <a:r>
              <a:t>Obsahem prvku může být i jiný prvek</a:t>
            </a:r>
          </a:p>
          <a:p>
            <a:pPr marL="523876" lvl="2" indent="-138113">
              <a:buChar char="•"/>
            </a:pPr>
            <a:r>
              <a:t>Obalový prvek se nazývá rodič</a:t>
            </a:r>
          </a:p>
          <a:p>
            <a:pPr marL="523876" lvl="2" indent="-138113">
              <a:buChar char="•"/>
            </a:pPr>
            <a:r>
              <a:t>Prvek uvnitř se nazývá potomek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Tag – Nadpisy (header)</a:t>
            </a:r>
          </a:p>
        </p:txBody>
      </p:sp>
      <p:pic>
        <p:nvPicPr>
          <p:cNvPr id="91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507" y="873456"/>
            <a:ext cx="2857749" cy="2499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8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7" y="873456"/>
            <a:ext cx="4313654" cy="249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2018D-12A0-E3D3-F766-510D916DC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Anatomie CSS pravidel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21F130A-65CD-623F-EF3D-AC6ECFA3C4F0}"/>
              </a:ext>
            </a:extLst>
          </p:cNvPr>
          <p:cNvSpPr txBox="1">
            <a:spLocks/>
          </p:cNvSpPr>
          <p:nvPr/>
        </p:nvSpPr>
        <p:spPr>
          <a:xfrm>
            <a:off x="5152380" y="4713136"/>
            <a:ext cx="413410" cy="238889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fld id="{72A83A2B-3358-44F8-83A0-4598795D8FB5}" type="slidenum">
              <a:rPr lang="en-GB" smtClean="0">
                <a:solidFill>
                  <a:schemeClr val="tx1"/>
                </a:solidFill>
              </a:rPr>
              <a:pPr/>
              <a:t>15</a:t>
            </a:fld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253E43E-3EAB-C630-3531-5B096105A35E}"/>
              </a:ext>
            </a:extLst>
          </p:cNvPr>
          <p:cNvSpPr txBox="1">
            <a:spLocks/>
          </p:cNvSpPr>
          <p:nvPr/>
        </p:nvSpPr>
        <p:spPr>
          <a:xfrm>
            <a:off x="6924360" y="4712099"/>
            <a:ext cx="2133600" cy="238889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defRPr>
            </a:lvl9pPr>
          </a:lstStyle>
          <a:p>
            <a:fld id="{74C654BC-473E-4FB9-99DD-FCB475D624B7}" type="datetime3">
              <a:rPr lang="en-US" smtClean="0">
                <a:solidFill>
                  <a:schemeClr val="tx1"/>
                </a:solidFill>
              </a:rPr>
              <a:pPr/>
              <a:t>7 July 2023</a:t>
            </a:fld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Google Shape;712;p103">
            <a:extLst>
              <a:ext uri="{FF2B5EF4-FFF2-40B4-BE49-F238E27FC236}">
                <a16:creationId xmlns:a16="http://schemas.microsoft.com/office/drawing/2014/main" id="{8146D3E8-218C-D865-E995-7E8EADC87500}"/>
              </a:ext>
            </a:extLst>
          </p:cNvPr>
          <p:cNvSpPr txBox="1">
            <a:spLocks/>
          </p:cNvSpPr>
          <p:nvPr/>
        </p:nvSpPr>
        <p:spPr>
          <a:xfrm>
            <a:off x="1918043" y="1536778"/>
            <a:ext cx="7505400" cy="353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138113" indent="-138113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347663" indent="-147638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385763" indent="146050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–"/>
              <a:defRPr sz="1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717550" indent="-150813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61925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selector {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   background: black;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0" indent="0">
              <a:lnSpc>
                <a:spcPct val="150000"/>
              </a:lnSpc>
              <a:buClr>
                <a:schemeClr val="dk1"/>
              </a:buClr>
              <a:buSzPts val="1100"/>
              <a:buFont typeface="Arial" pitchFamily="34" charset="0"/>
              <a:buNone/>
            </a:pPr>
            <a:r>
              <a:rPr lang="en-GB" sz="30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6" name="Google Shape;713;p103">
            <a:extLst>
              <a:ext uri="{FF2B5EF4-FFF2-40B4-BE49-F238E27FC236}">
                <a16:creationId xmlns:a16="http://schemas.microsoft.com/office/drawing/2014/main" id="{12A391DD-3001-6F56-86BA-822A7CBF3BB6}"/>
              </a:ext>
            </a:extLst>
          </p:cNvPr>
          <p:cNvSpPr txBox="1"/>
          <p:nvPr/>
        </p:nvSpPr>
        <p:spPr>
          <a:xfrm>
            <a:off x="768068" y="60421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Zacílené elementy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" name="Google Shape;714;p103">
            <a:extLst>
              <a:ext uri="{FF2B5EF4-FFF2-40B4-BE49-F238E27FC236}">
                <a16:creationId xmlns:a16="http://schemas.microsoft.com/office/drawing/2014/main" id="{CE060E05-39EB-0A17-89A4-1309BF20A313}"/>
              </a:ext>
            </a:extLst>
          </p:cNvPr>
          <p:cNvCxnSpPr>
            <a:cxnSpLocks/>
          </p:cNvCxnSpPr>
          <p:nvPr/>
        </p:nvCxnSpPr>
        <p:spPr>
          <a:xfrm>
            <a:off x="2610668" y="1227704"/>
            <a:ext cx="706800" cy="5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" name="Google Shape;715;p103">
            <a:extLst>
              <a:ext uri="{FF2B5EF4-FFF2-40B4-BE49-F238E27FC236}">
                <a16:creationId xmlns:a16="http://schemas.microsoft.com/office/drawing/2014/main" id="{81156893-8313-9EB6-33FC-CB58912D6621}"/>
              </a:ext>
            </a:extLst>
          </p:cNvPr>
          <p:cNvSpPr/>
          <p:nvPr/>
        </p:nvSpPr>
        <p:spPr>
          <a:xfrm>
            <a:off x="2610668" y="3291370"/>
            <a:ext cx="3261600" cy="25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6677" y="61924"/>
                  <a:pt x="14200" y="89679"/>
                  <a:pt x="21722" y="80153"/>
                </a:cubicBezTo>
                <a:cubicBezTo>
                  <a:pt x="32072" y="67042"/>
                  <a:pt x="42222" y="-15820"/>
                  <a:pt x="52361" y="28050"/>
                </a:cubicBezTo>
                <a:cubicBezTo>
                  <a:pt x="56000" y="43776"/>
                  <a:pt x="59350" y="75392"/>
                  <a:pt x="62116" y="120000"/>
                </a:cubicBezTo>
                <a:cubicBezTo>
                  <a:pt x="64833" y="78310"/>
                  <a:pt x="68072" y="48505"/>
                  <a:pt x="71561" y="33011"/>
                </a:cubicBezTo>
                <a:cubicBezTo>
                  <a:pt x="81777" y="-12311"/>
                  <a:pt x="92111" y="67904"/>
                  <a:pt x="102561" y="71299"/>
                </a:cubicBezTo>
                <a:cubicBezTo>
                  <a:pt x="108611" y="73261"/>
                  <a:pt x="114588" y="49341"/>
                  <a:pt x="120000" y="1584"/>
                </a:cubicBezTo>
              </a:path>
            </a:pathLst>
          </a:custGeom>
          <a:noFill/>
          <a:ln w="25400" cap="flat" cmpd="sng">
            <a:solidFill>
              <a:srgbClr val="A6AAA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algn="ctr">
              <a:buClr>
                <a:srgbClr val="000000"/>
              </a:buClr>
              <a:buSzPts val="3600"/>
            </a:pPr>
            <a:endParaRPr sz="36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716;p103">
            <a:extLst>
              <a:ext uri="{FF2B5EF4-FFF2-40B4-BE49-F238E27FC236}">
                <a16:creationId xmlns:a16="http://schemas.microsoft.com/office/drawing/2014/main" id="{4ACAB983-F5B1-9CF6-97E0-9C29372C3432}"/>
              </a:ext>
            </a:extLst>
          </p:cNvPr>
          <p:cNvSpPr txBox="1"/>
          <p:nvPr/>
        </p:nvSpPr>
        <p:spPr>
          <a:xfrm>
            <a:off x="3278893" y="3746861"/>
            <a:ext cx="2286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-GB" dirty="0">
                <a:latin typeface="Open Sans"/>
                <a:ea typeface="Open Sans"/>
                <a:cs typeface="Open Sans"/>
                <a:sym typeface="Open Sans"/>
              </a:rPr>
              <a:t>Declaration block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717;p103">
            <a:extLst>
              <a:ext uri="{FF2B5EF4-FFF2-40B4-BE49-F238E27FC236}">
                <a16:creationId xmlns:a16="http://schemas.microsoft.com/office/drawing/2014/main" id="{29238F7A-D4E5-9B11-D99D-7E936407FD43}"/>
              </a:ext>
            </a:extLst>
          </p:cNvPr>
          <p:cNvSpPr txBox="1"/>
          <p:nvPr/>
        </p:nvSpPr>
        <p:spPr>
          <a:xfrm>
            <a:off x="281207" y="3267786"/>
            <a:ext cx="2215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cs-CZ" dirty="0">
                <a:latin typeface="Open Sans"/>
                <a:ea typeface="Open Sans"/>
                <a:cs typeface="Open Sans"/>
                <a:sym typeface="Open Sans"/>
              </a:rPr>
              <a:t>Co nastavuji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1" name="Google Shape;719;p103">
            <a:extLst>
              <a:ext uri="{FF2B5EF4-FFF2-40B4-BE49-F238E27FC236}">
                <a16:creationId xmlns:a16="http://schemas.microsoft.com/office/drawing/2014/main" id="{24D8F866-3533-A66C-B017-81BEFB9723B0}"/>
              </a:ext>
            </a:extLst>
          </p:cNvPr>
          <p:cNvCxnSpPr>
            <a:cxnSpLocks/>
          </p:cNvCxnSpPr>
          <p:nvPr/>
        </p:nvCxnSpPr>
        <p:spPr>
          <a:xfrm flipV="1">
            <a:off x="1795064" y="3291371"/>
            <a:ext cx="1429504" cy="2680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" name="Google Shape;720;p103">
            <a:extLst>
              <a:ext uri="{FF2B5EF4-FFF2-40B4-BE49-F238E27FC236}">
                <a16:creationId xmlns:a16="http://schemas.microsoft.com/office/drawing/2014/main" id="{B27BFC90-5633-48D7-1EBA-0FE27C44AEA0}"/>
              </a:ext>
            </a:extLst>
          </p:cNvPr>
          <p:cNvCxnSpPr>
            <a:cxnSpLocks/>
          </p:cNvCxnSpPr>
          <p:nvPr/>
        </p:nvCxnSpPr>
        <p:spPr>
          <a:xfrm flipH="1">
            <a:off x="6412381" y="818517"/>
            <a:ext cx="1524037" cy="197098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722;p103">
            <a:extLst>
              <a:ext uri="{FF2B5EF4-FFF2-40B4-BE49-F238E27FC236}">
                <a16:creationId xmlns:a16="http://schemas.microsoft.com/office/drawing/2014/main" id="{35C767A0-5069-980E-3FA9-9BBBDFBFE76B}"/>
              </a:ext>
            </a:extLst>
          </p:cNvPr>
          <p:cNvCxnSpPr>
            <a:cxnSpLocks/>
          </p:cNvCxnSpPr>
          <p:nvPr/>
        </p:nvCxnSpPr>
        <p:spPr>
          <a:xfrm flipH="1" flipV="1">
            <a:off x="6153368" y="3245504"/>
            <a:ext cx="1072589" cy="10593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41477321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915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16" name="Title 3"/>
          <p:cNvSpPr txBox="1">
            <a:spLocks noGrp="1"/>
          </p:cNvSpPr>
          <p:nvPr>
            <p:ph type="title"/>
          </p:nvPr>
        </p:nvSpPr>
        <p:spPr>
          <a:xfrm>
            <a:off x="250824" y="176481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rPr lang="cs-CZ" dirty="0"/>
              <a:t>CSS</a:t>
            </a:r>
            <a:r>
              <a:rPr dirty="0"/>
              <a:t> – </a:t>
            </a:r>
            <a:r>
              <a:rPr lang="cs-CZ" dirty="0"/>
              <a:t>Barvy</a:t>
            </a:r>
            <a:endParaRPr dirty="0"/>
          </a:p>
        </p:txBody>
      </p:sp>
      <p:graphicFrame>
        <p:nvGraphicFramePr>
          <p:cNvPr id="2" name="Content Placeholder 13">
            <a:extLst>
              <a:ext uri="{FF2B5EF4-FFF2-40B4-BE49-F238E27FC236}">
                <a16:creationId xmlns:a16="http://schemas.microsoft.com/office/drawing/2014/main" id="{7C713A79-F6CC-2F9D-D9C8-A71CD70E6F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6222987"/>
              </p:ext>
            </p:extLst>
          </p:nvPr>
        </p:nvGraphicFramePr>
        <p:xfrm>
          <a:off x="4635501" y="3281171"/>
          <a:ext cx="4667761" cy="1408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449">
                  <a:extLst>
                    <a:ext uri="{9D8B030D-6E8A-4147-A177-3AD203B41FA5}">
                      <a16:colId xmlns:a16="http://schemas.microsoft.com/office/drawing/2014/main" val="4037985542"/>
                    </a:ext>
                  </a:extLst>
                </a:gridCol>
                <a:gridCol w="2566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Název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Jak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b="0" dirty="0">
                          <a:solidFill>
                            <a:schemeClr val="tx1"/>
                          </a:solidFill>
                          <a:effectLst/>
                        </a:rPr>
                        <a:t>Příklad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/>
                </a:tc>
                <a:extLst>
                  <a:ext uri="{0D108BD9-81ED-4DB2-BD59-A6C34878D82A}">
                    <a16:rowId xmlns:a16="http://schemas.microsoft.com/office/drawing/2014/main" val="994404106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HEX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#</a:t>
                      </a:r>
                      <a:r>
                        <a:rPr lang="en-US" sz="1200" b="0" u="none" strike="noStrike" kern="1200" dirty="0" err="1">
                          <a:solidFill>
                            <a:schemeClr val="tx1"/>
                          </a:solidFill>
                          <a:effectLst/>
                        </a:rPr>
                        <a:t>rrggbb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dirty="0">
                          <a:solidFill>
                            <a:schemeClr val="tx1"/>
                          </a:solidFill>
                          <a:effectLst/>
                        </a:rPr>
                        <a:t>#00ff00;</a:t>
                      </a:r>
                      <a:endParaRPr lang="en-US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red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, green, blue) (A – opacity)</a:t>
                      </a: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 err="1">
                          <a:solidFill>
                            <a:schemeClr val="tx1"/>
                          </a:solidFill>
                          <a:effectLst/>
                        </a:rPr>
                        <a:t>rgb</a:t>
                      </a:r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(0, 255, 0);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/>
                </a:tc>
                <a:extLst>
                  <a:ext uri="{0D108BD9-81ED-4DB2-BD59-A6C34878D82A}">
                    <a16:rowId xmlns:a16="http://schemas.microsoft.com/office/drawing/2014/main" val="934525876"/>
                  </a:ext>
                </a:extLst>
              </a:tr>
              <a:tr h="484441"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r>
                        <a:rPr lang="cs-CZ" sz="13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cs-CZ" sz="1300" dirty="0" err="1">
                          <a:solidFill>
                            <a:schemeClr val="tx1"/>
                          </a:solidFill>
                          <a:effectLst/>
                        </a:rPr>
                        <a:t>names</a:t>
                      </a:r>
                      <a:endParaRPr lang="cs-CZ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09949" marR="54975" marT="54975" marB="5497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dirty="0">
                          <a:solidFill>
                            <a:schemeClr val="tx1"/>
                          </a:solidFill>
                          <a:effectLst/>
                        </a:rPr>
                        <a:t>green</a:t>
                      </a:r>
                      <a:endParaRPr lang="en-US" sz="13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4975" marR="54975" marT="54975" marB="54975"/>
                </a:tc>
                <a:extLst>
                  <a:ext uri="{0D108BD9-81ED-4DB2-BD59-A6C34878D82A}">
                    <a16:rowId xmlns:a16="http://schemas.microsoft.com/office/drawing/2014/main" val="274192043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326946-2FD1-6D3A-030D-9276FBBCA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5" y="734456"/>
            <a:ext cx="4525006" cy="36200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0D13FD-10A6-9BA5-03CA-ABFD3321D82F}"/>
              </a:ext>
            </a:extLst>
          </p:cNvPr>
          <p:cNvSpPr txBox="1"/>
          <p:nvPr/>
        </p:nvSpPr>
        <p:spPr>
          <a:xfrm>
            <a:off x="5759245" y="843960"/>
            <a:ext cx="2382062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Otevřete si CSS soubor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cs-CZ" dirty="0"/>
              <a:t>Zbarvěte si Nadpisy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528F6-69AA-AA3E-19CC-DD7D4BB7987C}"/>
              </a:ext>
            </a:extLst>
          </p:cNvPr>
          <p:cNvCxnSpPr/>
          <p:nvPr/>
        </p:nvCxnSpPr>
        <p:spPr>
          <a:xfrm flipH="1">
            <a:off x="1349477" y="1260987"/>
            <a:ext cx="1120878" cy="81116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E22B30-E1AB-6798-63A4-B6D9B4BF4909}"/>
              </a:ext>
            </a:extLst>
          </p:cNvPr>
          <p:cNvCxnSpPr/>
          <p:nvPr/>
        </p:nvCxnSpPr>
        <p:spPr>
          <a:xfrm flipH="1" flipV="1">
            <a:off x="1836174" y="1924665"/>
            <a:ext cx="536824" cy="17698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31980E-A105-6193-43D0-02E0779CF577}"/>
              </a:ext>
            </a:extLst>
          </p:cNvPr>
          <p:cNvCxnSpPr/>
          <p:nvPr/>
        </p:nvCxnSpPr>
        <p:spPr>
          <a:xfrm flipH="1">
            <a:off x="2912806" y="1533832"/>
            <a:ext cx="280220" cy="958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ED70E5-EA36-1A03-AC5B-454CD5846291}"/>
              </a:ext>
            </a:extLst>
          </p:cNvPr>
          <p:cNvCxnSpPr/>
          <p:nvPr/>
        </p:nvCxnSpPr>
        <p:spPr>
          <a:xfrm flipH="1" flipV="1">
            <a:off x="1194619" y="2013155"/>
            <a:ext cx="538316" cy="3392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24848FC-694A-15CE-2B4D-3053101E9FED}"/>
              </a:ext>
            </a:extLst>
          </p:cNvPr>
          <p:cNvSpPr txBox="1"/>
          <p:nvPr/>
        </p:nvSpPr>
        <p:spPr>
          <a:xfrm>
            <a:off x="2544638" y="1029965"/>
            <a:ext cx="100828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Název tagu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6EA33-4363-AB60-E14F-1DCD491262C6}"/>
              </a:ext>
            </a:extLst>
          </p:cNvPr>
          <p:cNvSpPr txBox="1"/>
          <p:nvPr/>
        </p:nvSpPr>
        <p:spPr>
          <a:xfrm>
            <a:off x="3274142" y="1533832"/>
            <a:ext cx="761427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hodnota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D137E-AE72-13B8-6701-56B32F18D1B5}"/>
              </a:ext>
            </a:extLst>
          </p:cNvPr>
          <p:cNvSpPr txBox="1"/>
          <p:nvPr/>
        </p:nvSpPr>
        <p:spPr>
          <a:xfrm>
            <a:off x="2525666" y="1989462"/>
            <a:ext cx="186589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Vlastnost co upravuji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1F8B7-D798-5581-0892-DDE15AF69EC3}"/>
              </a:ext>
            </a:extLst>
          </p:cNvPr>
          <p:cNvSpPr txBox="1"/>
          <p:nvPr/>
        </p:nvSpPr>
        <p:spPr>
          <a:xfrm>
            <a:off x="1815535" y="2234089"/>
            <a:ext cx="71013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Závorky</a:t>
            </a:r>
          </a:p>
        </p:txBody>
      </p:sp>
    </p:spTree>
    <p:extLst>
      <p:ext uri="{BB962C8B-B14F-4D97-AF65-F5344CB8AC3E}">
        <p14:creationId xmlns:p14="http://schemas.microsoft.com/office/powerpoint/2010/main" val="16417773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4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Seznamy – UL &amp; OL</a:t>
            </a:r>
          </a:p>
        </p:txBody>
      </p:sp>
      <p:pic>
        <p:nvPicPr>
          <p:cNvPr id="941" name="Snímek obrazovky 2022-07-22 v 13.55.01.png" descr="Snímek obrazovky 2022-07-22 v 13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8" y="924272"/>
            <a:ext cx="5638875" cy="132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2" name="Snímek obrazovky 2022-07-22 v 13.55.40.png" descr="Snímek obrazovky 2022-07-22 v 13.55.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895" y="924272"/>
            <a:ext cx="2282164" cy="126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Snímek obrazovky 2022-07-22 v 13.56.45.png" descr="Snímek obrazovky 2022-07-22 v 13.56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5" y="2818998"/>
            <a:ext cx="56388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Snímek obrazovky 2022-07-22 v 13.57.31.png" descr="Snímek obrazovky 2022-07-22 v 13.57.3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74" y="2750568"/>
            <a:ext cx="2282164" cy="12877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C654BC-473E-4FB9-99DD-FCB475D624B7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434393" y="195531"/>
            <a:ext cx="3065489" cy="3702571"/>
          </a:xfrm>
        </p:spPr>
        <p:txBody>
          <a:bodyPr/>
          <a:lstStyle/>
          <a:p>
            <a:r>
              <a:rPr lang="en-GB" sz="23100"/>
              <a:t>4</a:t>
            </a:r>
            <a:endParaRPr lang="en-GB" sz="231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46E6C64-3390-3847-AD1B-55332241B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106" y="224361"/>
            <a:ext cx="4144923" cy="829733"/>
          </a:xfrm>
        </p:spPr>
        <p:txBody>
          <a:bodyPr/>
          <a:lstStyle/>
          <a:p>
            <a:r>
              <a:rPr lang="cs-CZ">
                <a:latin typeface="Arial"/>
                <a:cs typeface="Arial"/>
                <a:sym typeface="Arial"/>
              </a:rPr>
              <a:t>Výběr dle typu elementu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1F4182-8B4D-234C-96A9-6276BAB38696}"/>
              </a:ext>
            </a:extLst>
          </p:cNvPr>
          <p:cNvSpPr txBox="1"/>
          <p:nvPr/>
        </p:nvSpPr>
        <p:spPr>
          <a:xfrm>
            <a:off x="249228" y="893977"/>
            <a:ext cx="438032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Například selector </a:t>
            </a:r>
            <a:r>
              <a:rPr lang="cs-CZ" sz="1600">
                <a:solidFill>
                  <a:schemeClr val="bg1"/>
                </a:solidFill>
                <a:latin typeface="Source Sans Pro"/>
                <a:ea typeface="Source Sans Pro"/>
              </a:rPr>
              <a:t>img </a:t>
            </a:r>
            <a:r>
              <a:rPr lang="cs-CZ" sz="1600">
                <a:solidFill>
                  <a:schemeClr val="bg1"/>
                </a:solidFill>
              </a:rPr>
              <a:t>vybere všechny tagy &lt;img&gt;, to jest obrázky na stránce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70189-5152-5245-9788-71D11D0CD662}"/>
              </a:ext>
            </a:extLst>
          </p:cNvPr>
          <p:cNvSpPr txBox="1"/>
          <p:nvPr/>
        </p:nvSpPr>
        <p:spPr>
          <a:xfrm>
            <a:off x="3958542" y="3695900"/>
            <a:ext cx="1643605" cy="5040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BDF25C1F-0645-4F99-A517-7308C273B7BC}"/>
              </a:ext>
            </a:extLst>
          </p:cNvPr>
          <p:cNvSpPr txBox="1">
            <a:spLocks/>
          </p:cNvSpPr>
          <p:nvPr/>
        </p:nvSpPr>
        <p:spPr>
          <a:xfrm>
            <a:off x="408598" y="1477945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latin typeface="Arial"/>
                <a:cs typeface="Arial"/>
                <a:sym typeface="Arial"/>
              </a:rPr>
              <a:t>Výběr dle třídy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F4C3BF-9250-4C1D-8D98-0651C9CE88F9}"/>
              </a:ext>
            </a:extLst>
          </p:cNvPr>
          <p:cNvSpPr txBox="1"/>
          <p:nvPr/>
        </p:nvSpPr>
        <p:spPr>
          <a:xfrm>
            <a:off x="277105" y="2148489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Například selector </a:t>
            </a:r>
            <a:r>
              <a:rPr lang="cs-CZ" sz="1600">
                <a:solidFill>
                  <a:schemeClr val="bg1"/>
                </a:solidFill>
                <a:latin typeface="Source Sans Pro"/>
                <a:ea typeface="Source Sans Pro"/>
              </a:rPr>
              <a:t>.content</a:t>
            </a:r>
            <a:r>
              <a:rPr lang="cs-CZ" sz="1600">
                <a:solidFill>
                  <a:schemeClr val="bg1"/>
                </a:solidFill>
              </a:rPr>
              <a:t> vybere všechny elementy na stránce které mají atribut</a:t>
            </a:r>
            <a:r>
              <a:rPr lang="cs-CZ" sz="1600" dirty="0">
                <a:solidFill>
                  <a:schemeClr val="bg1"/>
                </a:solidFill>
                <a:latin typeface="Source Sans Pro"/>
                <a:ea typeface="Source Sans Pro"/>
              </a:rPr>
              <a:t> </a:t>
            </a:r>
            <a:r>
              <a:rPr lang="cs-CZ" sz="1600">
                <a:solidFill>
                  <a:schemeClr val="bg1"/>
                </a:solidFill>
                <a:latin typeface="Source Sans Pro"/>
                <a:ea typeface="Source Sans Pro"/>
              </a:rPr>
              <a:t>class="content".</a:t>
            </a:r>
            <a:endParaRPr lang="cs-CZ" sz="1600">
              <a:solidFill>
                <a:schemeClr val="bg1"/>
              </a:solidFill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BD0353F-BB57-4783-8A6B-22A61070487F}"/>
              </a:ext>
            </a:extLst>
          </p:cNvPr>
          <p:cNvSpPr txBox="1">
            <a:spLocks/>
          </p:cNvSpPr>
          <p:nvPr/>
        </p:nvSpPr>
        <p:spPr>
          <a:xfrm>
            <a:off x="408597" y="2997298"/>
            <a:ext cx="3447972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cs-CZ">
                <a:latin typeface="Arial"/>
                <a:cs typeface="Arial"/>
                <a:sym typeface="Arial"/>
              </a:rPr>
              <a:t>Výběr dle ID</a:t>
            </a:r>
            <a:endParaRPr lang="cs-CZ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A87D2-32B7-4F86-B244-555C9E93A90D}"/>
              </a:ext>
            </a:extLst>
          </p:cNvPr>
          <p:cNvSpPr txBox="1"/>
          <p:nvPr/>
        </p:nvSpPr>
        <p:spPr>
          <a:xfrm>
            <a:off x="277104" y="3639965"/>
            <a:ext cx="432456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Elementy mohou mít atribut id="footer" který jim dává jedinečnost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cs-CZ" sz="1600">
                <a:solidFill>
                  <a:schemeClr val="bg1"/>
                </a:solidFill>
              </a:rPr>
              <a:t>Vybíráme pomocí #footer.</a:t>
            </a:r>
            <a:endParaRPr lang="cs-CZ" sz="1600" dirty="0">
              <a:solidFill>
                <a:schemeClr val="bg1"/>
              </a:solidFill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7B68F644-409A-4A98-BC3A-7FB70FCF4884}"/>
              </a:ext>
            </a:extLst>
          </p:cNvPr>
          <p:cNvSpPr txBox="1">
            <a:spLocks/>
          </p:cNvSpPr>
          <p:nvPr/>
        </p:nvSpPr>
        <p:spPr>
          <a:xfrm>
            <a:off x="213451" y="4230901"/>
            <a:ext cx="4144923" cy="829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endParaRPr lang="cs-CZ">
              <a:latin typeface="Arial"/>
              <a:cs typeface="Arial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A09C15C1-CAD8-4C6B-9C6D-6E2694DADBDF}"/>
              </a:ext>
            </a:extLst>
          </p:cNvPr>
          <p:cNvSpPr/>
          <p:nvPr/>
        </p:nvSpPr>
        <p:spPr>
          <a:xfrm>
            <a:off x="4114800" y="2265425"/>
            <a:ext cx="914399" cy="612648"/>
          </a:xfrm>
          <a:prstGeom prst="wedgeRoundRectCallou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9B553-AC84-B21F-CB7F-EDD7D546F253}"/>
              </a:ext>
            </a:extLst>
          </p:cNvPr>
          <p:cNvSpPr txBox="1"/>
          <p:nvPr/>
        </p:nvSpPr>
        <p:spPr>
          <a:xfrm>
            <a:off x="6271282" y="2549608"/>
            <a:ext cx="73417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Ondra ?</a:t>
            </a:r>
          </a:p>
        </p:txBody>
      </p:sp>
    </p:spTree>
    <p:extLst>
      <p:ext uri="{BB962C8B-B14F-4D97-AF65-F5344CB8AC3E}">
        <p14:creationId xmlns:p14="http://schemas.microsoft.com/office/powerpoint/2010/main" val="35987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E7F3-7285-B573-F20D-0430669C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Zápis </a:t>
            </a:r>
            <a:r>
              <a:rPr lang="cs-CZ" dirty="0" err="1"/>
              <a:t>class</a:t>
            </a:r>
            <a:r>
              <a:rPr lang="cs-CZ" dirty="0"/>
              <a:t> a ID do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4C855-F5EA-3B7A-3762-794A2E3D6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51" y="1676513"/>
            <a:ext cx="1638529" cy="581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C5ACD9-DBB2-47CB-3B7C-AA91D8454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41" y="1247828"/>
            <a:ext cx="4420217" cy="143847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CCDDE1-C5C0-1477-DD89-925E6C3D8B09}"/>
              </a:ext>
            </a:extLst>
          </p:cNvPr>
          <p:cNvCxnSpPr/>
          <p:nvPr/>
        </p:nvCxnSpPr>
        <p:spPr>
          <a:xfrm>
            <a:off x="4417142" y="1393723"/>
            <a:ext cx="1769806" cy="34658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861299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3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40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Je dobré vše mít dobře roztříděné</a:t>
            </a:r>
          </a:p>
          <a:p>
            <a:r>
              <a:t>Každá stránka začíná na souboru index.html </a:t>
            </a:r>
          </a:p>
          <a:p>
            <a:r>
              <a:t>Soubory jsou roztříděny podle určení</a:t>
            </a:r>
          </a:p>
          <a:p>
            <a:r>
              <a:t>Lépe se v tom orientuje</a:t>
            </a:r>
          </a:p>
        </p:txBody>
      </p:sp>
      <p:sp>
        <p:nvSpPr>
          <p:cNvPr id="841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Webový adresář</a:t>
            </a:r>
          </a:p>
        </p:txBody>
      </p:sp>
      <p:pic>
        <p:nvPicPr>
          <p:cNvPr id="84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876300"/>
            <a:ext cx="2865368" cy="1943269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Straight Arrow Connector 8"/>
          <p:cNvSpPr/>
          <p:nvPr/>
        </p:nvSpPr>
        <p:spPr>
          <a:xfrm flipH="1">
            <a:off x="5119255" y="464126"/>
            <a:ext cx="401782" cy="412175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4" name="Straight Arrow Connector 10"/>
          <p:cNvSpPr/>
          <p:nvPr/>
        </p:nvSpPr>
        <p:spPr>
          <a:xfrm flipV="1">
            <a:off x="5223164" y="2570017"/>
            <a:ext cx="1" cy="540328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5" name="Straight Arrow Connector 12"/>
          <p:cNvSpPr/>
          <p:nvPr/>
        </p:nvSpPr>
        <p:spPr>
          <a:xfrm flipH="1">
            <a:off x="5521035" y="2050472"/>
            <a:ext cx="983674" cy="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6" name="Straight Arrow Connector 16"/>
          <p:cNvSpPr/>
          <p:nvPr/>
        </p:nvSpPr>
        <p:spPr>
          <a:xfrm flipH="1">
            <a:off x="5638799" y="1510145"/>
            <a:ext cx="498476" cy="124691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7" name="TextBox 17"/>
          <p:cNvSpPr txBox="1"/>
          <p:nvPr/>
        </p:nvSpPr>
        <p:spPr>
          <a:xfrm>
            <a:off x="5521035" y="360218"/>
            <a:ext cx="14992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adresář</a:t>
            </a:r>
          </a:p>
        </p:txBody>
      </p:sp>
      <p:sp>
        <p:nvSpPr>
          <p:cNvPr id="848" name="TextBox 18"/>
          <p:cNvSpPr txBox="1"/>
          <p:nvPr/>
        </p:nvSpPr>
        <p:spPr>
          <a:xfrm>
            <a:off x="4973782" y="3241963"/>
            <a:ext cx="142314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soubor</a:t>
            </a:r>
          </a:p>
        </p:txBody>
      </p:sp>
      <p:sp>
        <p:nvSpPr>
          <p:cNvPr id="849" name="TextBox 19"/>
          <p:cNvSpPr txBox="1"/>
          <p:nvPr/>
        </p:nvSpPr>
        <p:spPr>
          <a:xfrm>
            <a:off x="6629400" y="2050472"/>
            <a:ext cx="163879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Adresář se styly</a:t>
            </a:r>
          </a:p>
        </p:txBody>
      </p:sp>
      <p:sp>
        <p:nvSpPr>
          <p:cNvPr id="850" name="TextBox 20"/>
          <p:cNvSpPr txBox="1"/>
          <p:nvPr/>
        </p:nvSpPr>
        <p:spPr>
          <a:xfrm>
            <a:off x="6220402" y="1274618"/>
            <a:ext cx="86381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Obrázky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C5424AC-EB2F-479B-BB07-B5A03750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65" y="270510"/>
            <a:ext cx="2704129" cy="45643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54DDC2E9-958F-46D0-92B6-AF397A7C4FFA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86862" y="20249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68B128-84CD-D846-9912-07FAA266DF6D}"/>
              </a:ext>
            </a:extLst>
          </p:cNvPr>
          <p:cNvSpPr txBox="1"/>
          <p:nvPr/>
        </p:nvSpPr>
        <p:spPr>
          <a:xfrm>
            <a:off x="4487573" y="90610"/>
            <a:ext cx="30128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/>
              <a:t>vybírám můj list dle id</a:t>
            </a:r>
            <a:endParaRPr lang="cs-CZ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4177F9-E635-4E40-BA93-DB1D2EB94DBA}"/>
              </a:ext>
            </a:extLst>
          </p:cNvPr>
          <p:cNvSpPr txBox="1"/>
          <p:nvPr/>
        </p:nvSpPr>
        <p:spPr>
          <a:xfrm>
            <a:off x="4487795" y="1058203"/>
            <a:ext cx="3968560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cs-CZ">
                <a:solidFill>
                  <a:schemeClr val="bg1"/>
                </a:solidFill>
              </a:rPr>
              <a:t>vybírám kočku z mého listu</a:t>
            </a:r>
            <a:endParaRPr lang="cs-CZ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B340A3-36BF-DC4B-B557-7DC1AD4512B0}"/>
              </a:ext>
            </a:extLst>
          </p:cNvPr>
          <p:cNvSpPr txBox="1"/>
          <p:nvPr/>
        </p:nvSpPr>
        <p:spPr>
          <a:xfrm>
            <a:off x="4487573" y="2368364"/>
            <a:ext cx="422644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cs-CZ">
                <a:solidFill>
                  <a:schemeClr val="bg1"/>
                </a:solidFill>
              </a:rPr>
              <a:t>vybírám cokoliv s třídou pes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15E3C5-704B-0B46-8759-D36C9B67C2C0}"/>
              </a:ext>
            </a:extLst>
          </p:cNvPr>
          <p:cNvSpPr txBox="1"/>
          <p:nvPr/>
        </p:nvSpPr>
        <p:spPr>
          <a:xfrm>
            <a:off x="4487573" y="3522147"/>
            <a:ext cx="4227167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cs-CZ"/>
              <a:t>Vybírám kočku a zároveň psa</a:t>
            </a:r>
            <a:endParaRPr lang="cs-CZ" dirty="0"/>
          </a:p>
        </p:txBody>
      </p:sp>
      <p:cxnSp>
        <p:nvCxnSpPr>
          <p:cNvPr id="27" name="Google Shape;720;p103">
            <a:extLst>
              <a:ext uri="{FF2B5EF4-FFF2-40B4-BE49-F238E27FC236}">
                <a16:creationId xmlns:a16="http://schemas.microsoft.com/office/drawing/2014/main" id="{CD3619E4-92D5-CE4C-BA3C-26EA8C398427}"/>
              </a:ext>
            </a:extLst>
          </p:cNvPr>
          <p:cNvCxnSpPr>
            <a:cxnSpLocks/>
          </p:cNvCxnSpPr>
          <p:nvPr/>
        </p:nvCxnSpPr>
        <p:spPr>
          <a:xfrm flipH="1">
            <a:off x="2861376" y="733388"/>
            <a:ext cx="1856369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720;p103">
            <a:extLst>
              <a:ext uri="{FF2B5EF4-FFF2-40B4-BE49-F238E27FC236}">
                <a16:creationId xmlns:a16="http://schemas.microsoft.com/office/drawing/2014/main" id="{A4C8009B-70F5-2F40-AFC7-9D0FE5BF6780}"/>
              </a:ext>
            </a:extLst>
          </p:cNvPr>
          <p:cNvCxnSpPr>
            <a:cxnSpLocks/>
          </p:cNvCxnSpPr>
          <p:nvPr/>
        </p:nvCxnSpPr>
        <p:spPr>
          <a:xfrm flipH="1">
            <a:off x="2919157" y="1921540"/>
            <a:ext cx="1874788" cy="1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720;p103">
            <a:extLst>
              <a:ext uri="{FF2B5EF4-FFF2-40B4-BE49-F238E27FC236}">
                <a16:creationId xmlns:a16="http://schemas.microsoft.com/office/drawing/2014/main" id="{1F133665-872F-834D-A86D-487C870B1523}"/>
              </a:ext>
            </a:extLst>
          </p:cNvPr>
          <p:cNvCxnSpPr>
            <a:cxnSpLocks/>
          </p:cNvCxnSpPr>
          <p:nvPr/>
        </p:nvCxnSpPr>
        <p:spPr>
          <a:xfrm flipH="1" flipV="1">
            <a:off x="2862751" y="3146445"/>
            <a:ext cx="1862614" cy="1117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720;p103">
            <a:extLst>
              <a:ext uri="{FF2B5EF4-FFF2-40B4-BE49-F238E27FC236}">
                <a16:creationId xmlns:a16="http://schemas.microsoft.com/office/drawing/2014/main" id="{A6275C1B-4E71-EB42-9729-7EC10B17537C}"/>
              </a:ext>
            </a:extLst>
          </p:cNvPr>
          <p:cNvCxnSpPr>
            <a:cxnSpLocks/>
          </p:cNvCxnSpPr>
          <p:nvPr/>
        </p:nvCxnSpPr>
        <p:spPr>
          <a:xfrm flipH="1">
            <a:off x="2862752" y="4365719"/>
            <a:ext cx="18626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" name="Picture 6">
            <a:extLst>
              <a:ext uri="{FF2B5EF4-FFF2-40B4-BE49-F238E27FC236}">
                <a16:creationId xmlns:a16="http://schemas.microsoft.com/office/drawing/2014/main" id="{60AB356F-FAD6-4D37-8491-E72ED6B1E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88" y="641985"/>
            <a:ext cx="1876425" cy="247650"/>
          </a:xfrm>
          <a:prstGeom prst="rect">
            <a:avLst/>
          </a:prstGeom>
        </p:spPr>
      </p:pic>
      <p:pic>
        <p:nvPicPr>
          <p:cNvPr id="11" name="Picture 11" descr="Text&#10;&#10;Description automatically generated">
            <a:extLst>
              <a:ext uri="{FF2B5EF4-FFF2-40B4-BE49-F238E27FC236}">
                <a16:creationId xmlns:a16="http://schemas.microsoft.com/office/drawing/2014/main" id="{18399EEB-255F-4BE2-B91C-B2F186D6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2909952"/>
            <a:ext cx="2743200" cy="405636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62F9DF1-ED90-4EC0-8025-3819D25E7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0" y="1673352"/>
            <a:ext cx="2743200" cy="425196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EC387CE-59AB-4366-8BDE-106DA1E0CF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320" y="4262258"/>
            <a:ext cx="2743200" cy="2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B38A3-2074-EC21-6A38-E14F9A6A4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Více ke stylování seznamů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FBC8-258C-7CF9-0F0D-51CE50FE5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b="1" dirty="0"/>
              <a:t>Ondra ??</a:t>
            </a:r>
          </a:p>
        </p:txBody>
      </p:sp>
    </p:spTree>
    <p:extLst>
      <p:ext uri="{BB962C8B-B14F-4D97-AF65-F5344CB8AC3E}">
        <p14:creationId xmlns:p14="http://schemas.microsoft.com/office/powerpoint/2010/main" val="20835694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D34-5E03-7D95-2CB4-B1B7E250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787E-074A-0178-9080-72E7DE6DD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Otevřete si soubor „ukol_2.html“</a:t>
            </a:r>
          </a:p>
          <a:p>
            <a:r>
              <a:rPr lang="cs-CZ" dirty="0"/>
              <a:t>Vytvořte a nastylujte si seznam z připravených zvířátek</a:t>
            </a:r>
          </a:p>
        </p:txBody>
      </p:sp>
    </p:spTree>
    <p:extLst>
      <p:ext uri="{BB962C8B-B14F-4D97-AF65-F5344CB8AC3E}">
        <p14:creationId xmlns:p14="http://schemas.microsoft.com/office/powerpoint/2010/main" val="113466579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98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9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Tabulka - &lt;table&gt;</a:t>
            </a:r>
          </a:p>
        </p:txBody>
      </p:sp>
      <p:sp>
        <p:nvSpPr>
          <p:cNvPr id="991" name="Straight Arrow Connector 13"/>
          <p:cNvSpPr/>
          <p:nvPr/>
        </p:nvSpPr>
        <p:spPr>
          <a:xfrm flipH="1">
            <a:off x="2310632" y="1579417"/>
            <a:ext cx="688208" cy="186244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2" name="Straight Arrow Connector 15"/>
          <p:cNvSpPr/>
          <p:nvPr/>
        </p:nvSpPr>
        <p:spPr>
          <a:xfrm flipH="1">
            <a:off x="2410690" y="2140527"/>
            <a:ext cx="506465" cy="353292"/>
          </a:xfrm>
          <a:prstGeom prst="line">
            <a:avLst/>
          </a:prstGeom>
          <a:ln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3" name="TextBox 16"/>
          <p:cNvSpPr txBox="1"/>
          <p:nvPr/>
        </p:nvSpPr>
        <p:spPr>
          <a:xfrm>
            <a:off x="3299948" y="886055"/>
            <a:ext cx="104195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Hlavní tag</a:t>
            </a:r>
          </a:p>
        </p:txBody>
      </p:sp>
      <p:sp>
        <p:nvSpPr>
          <p:cNvPr id="994" name="TextBox 17"/>
          <p:cNvSpPr txBox="1"/>
          <p:nvPr/>
        </p:nvSpPr>
        <p:spPr>
          <a:xfrm>
            <a:off x="3304966" y="1178053"/>
            <a:ext cx="14613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 tabulky</a:t>
            </a:r>
          </a:p>
        </p:txBody>
      </p:sp>
      <p:sp>
        <p:nvSpPr>
          <p:cNvPr id="995" name="TextBox 18"/>
          <p:cNvSpPr txBox="1"/>
          <p:nvPr/>
        </p:nvSpPr>
        <p:spPr>
          <a:xfrm>
            <a:off x="3324963" y="1431971"/>
            <a:ext cx="177921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Nadpisová buňka</a:t>
            </a:r>
          </a:p>
        </p:txBody>
      </p:sp>
      <p:sp>
        <p:nvSpPr>
          <p:cNvPr id="996" name="TextBox 19"/>
          <p:cNvSpPr txBox="1"/>
          <p:nvPr/>
        </p:nvSpPr>
        <p:spPr>
          <a:xfrm>
            <a:off x="3405016" y="2508108"/>
            <a:ext cx="144870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Buňka tabulky</a:t>
            </a:r>
          </a:p>
        </p:txBody>
      </p:sp>
      <p:pic>
        <p:nvPicPr>
          <p:cNvPr id="997" name="Snímek obrazovky 2022-07-22 v 15.16.13.png" descr="Snímek obrazovky 2022-07-22 v 15.16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0" y="897131"/>
            <a:ext cx="2870201" cy="3797301"/>
          </a:xfrm>
          <a:prstGeom prst="rect">
            <a:avLst/>
          </a:prstGeom>
          <a:ln w="12700">
            <a:miter lim="400000"/>
          </a:ln>
        </p:spPr>
      </p:pic>
      <p:sp>
        <p:nvSpPr>
          <p:cNvPr id="998" name="Straight Arrow Connector 9"/>
          <p:cNvSpPr/>
          <p:nvPr/>
        </p:nvSpPr>
        <p:spPr>
          <a:xfrm flipH="1" flipV="1">
            <a:off x="1110658" y="1056989"/>
            <a:ext cx="213360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9" name="Straight Arrow Connector 11"/>
          <p:cNvSpPr/>
          <p:nvPr/>
        </p:nvSpPr>
        <p:spPr>
          <a:xfrm flipH="1" flipV="1">
            <a:off x="1010573" y="1317753"/>
            <a:ext cx="2252738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0" name="Straight Arrow Connector 11"/>
          <p:cNvSpPr/>
          <p:nvPr/>
        </p:nvSpPr>
        <p:spPr>
          <a:xfrm flipH="1" flipV="1">
            <a:off x="2365409" y="1587273"/>
            <a:ext cx="876555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1" name="Straight Arrow Connector 11"/>
          <p:cNvSpPr/>
          <p:nvPr/>
        </p:nvSpPr>
        <p:spPr>
          <a:xfrm flipH="1">
            <a:off x="1995515" y="2673208"/>
            <a:ext cx="1309949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02" name="Snímek obrazovky 2022-07-22 v 15.19.11.png" descr="Snímek obrazovky 2022-07-22 v 15.19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794" y="747631"/>
            <a:ext cx="3172396" cy="18542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49050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68E5-744F-99AC-E76C-9B973A78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Styly tabulky Ondra ?</a:t>
            </a:r>
          </a:p>
        </p:txBody>
      </p:sp>
    </p:spTree>
    <p:extLst>
      <p:ext uri="{BB962C8B-B14F-4D97-AF65-F5344CB8AC3E}">
        <p14:creationId xmlns:p14="http://schemas.microsoft.com/office/powerpoint/2010/main" val="407663890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972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73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Obrázek - img</a:t>
            </a:r>
          </a:p>
        </p:txBody>
      </p:sp>
      <p:sp>
        <p:nvSpPr>
          <p:cNvPr id="974" name="Straight Arrow Connector 8"/>
          <p:cNvSpPr/>
          <p:nvPr/>
        </p:nvSpPr>
        <p:spPr>
          <a:xfrm>
            <a:off x="2892753" y="3332218"/>
            <a:ext cx="985196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5" name="TextBox 9"/>
          <p:cNvSpPr txBox="1"/>
          <p:nvPr/>
        </p:nvSpPr>
        <p:spPr>
          <a:xfrm>
            <a:off x="266770" y="1471200"/>
            <a:ext cx="166447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Cesta k obrázku</a:t>
            </a:r>
          </a:p>
        </p:txBody>
      </p:sp>
      <p:sp>
        <p:nvSpPr>
          <p:cNvPr id="976" name="TextBox 10"/>
          <p:cNvSpPr txBox="1"/>
          <p:nvPr/>
        </p:nvSpPr>
        <p:spPr>
          <a:xfrm>
            <a:off x="261155" y="3179818"/>
            <a:ext cx="257931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Obrázek je </a:t>
            </a:r>
            <a:r>
              <a:rPr b="1"/>
              <a:t>nepárový </a:t>
            </a:r>
            <a:r>
              <a:t>tag</a:t>
            </a:r>
          </a:p>
        </p:txBody>
      </p:sp>
      <p:pic>
        <p:nvPicPr>
          <p:cNvPr id="977" name="Snímek obrazovky 2022-07-22 v 14.56.24.png" descr="Snímek obrazovky 2022-07-22 v 14.56.2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231" y="1040738"/>
            <a:ext cx="5006751" cy="2523403"/>
          </a:xfrm>
          <a:prstGeom prst="rect">
            <a:avLst/>
          </a:prstGeom>
          <a:ln w="12700">
            <a:miter lim="400000"/>
          </a:ln>
        </p:spPr>
      </p:pic>
      <p:sp>
        <p:nvSpPr>
          <p:cNvPr id="978" name="Straight Arrow Connector 8"/>
          <p:cNvSpPr/>
          <p:nvPr/>
        </p:nvSpPr>
        <p:spPr>
          <a:xfrm>
            <a:off x="1983522" y="1610900"/>
            <a:ext cx="1894427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9" name="Straight Arrow Connector 8"/>
          <p:cNvSpPr/>
          <p:nvPr/>
        </p:nvSpPr>
        <p:spPr>
          <a:xfrm>
            <a:off x="3151218" y="2030193"/>
            <a:ext cx="726731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0" name="TextBox 9"/>
          <p:cNvSpPr txBox="1"/>
          <p:nvPr/>
        </p:nvSpPr>
        <p:spPr>
          <a:xfrm>
            <a:off x="266770" y="1890493"/>
            <a:ext cx="299056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Popis obrázku pro prohlížeč</a:t>
            </a:r>
          </a:p>
        </p:txBody>
      </p:sp>
      <p:sp>
        <p:nvSpPr>
          <p:cNvPr id="981" name="Straight Arrow Connector 8"/>
          <p:cNvSpPr/>
          <p:nvPr/>
        </p:nvSpPr>
        <p:spPr>
          <a:xfrm>
            <a:off x="1742086" y="2482850"/>
            <a:ext cx="2135863" cy="0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2" name="TextBox 9"/>
          <p:cNvSpPr txBox="1"/>
          <p:nvPr/>
        </p:nvSpPr>
        <p:spPr>
          <a:xfrm>
            <a:off x="266770" y="2317750"/>
            <a:ext cx="1423034" cy="27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Šířka obrázku</a:t>
            </a:r>
          </a:p>
        </p:txBody>
      </p:sp>
      <p:sp>
        <p:nvSpPr>
          <p:cNvPr id="983" name="Straight Arrow Connector 8"/>
          <p:cNvSpPr/>
          <p:nvPr/>
        </p:nvSpPr>
        <p:spPr>
          <a:xfrm>
            <a:off x="1831047" y="2897628"/>
            <a:ext cx="2046902" cy="1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4" name="TextBox 9"/>
          <p:cNvSpPr txBox="1"/>
          <p:nvPr/>
        </p:nvSpPr>
        <p:spPr>
          <a:xfrm>
            <a:off x="266770" y="2757928"/>
            <a:ext cx="151199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Výška obrázku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0C2A8-1638-3FB5-2738-6CC954B0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Obrázek styly – Ondra ??</a:t>
            </a:r>
          </a:p>
        </p:txBody>
      </p:sp>
    </p:spTree>
    <p:extLst>
      <p:ext uri="{BB962C8B-B14F-4D97-AF65-F5344CB8AC3E}">
        <p14:creationId xmlns:p14="http://schemas.microsoft.com/office/powerpoint/2010/main" val="348956757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6E24C8-EF39-A2BA-7CE6-398A504C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67" y="1169599"/>
            <a:ext cx="8659433" cy="943107"/>
          </a:xfrm>
          <a:prstGeom prst="rect">
            <a:avLst/>
          </a:prstGeom>
        </p:spPr>
      </p:pic>
      <p:sp>
        <p:nvSpPr>
          <p:cNvPr id="9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9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65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Odkaz - A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4AA4E03-3B64-4614-374E-EA458CE9FED9}"/>
              </a:ext>
            </a:extLst>
          </p:cNvPr>
          <p:cNvCxnSpPr/>
          <p:nvPr/>
        </p:nvCxnSpPr>
        <p:spPr>
          <a:xfrm flipH="1">
            <a:off x="3252121" y="749939"/>
            <a:ext cx="508820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2B356D-8B6E-C18D-5CED-BF8F65746CE3}"/>
              </a:ext>
            </a:extLst>
          </p:cNvPr>
          <p:cNvCxnSpPr/>
          <p:nvPr/>
        </p:nvCxnSpPr>
        <p:spPr>
          <a:xfrm flipH="1">
            <a:off x="5375787" y="589550"/>
            <a:ext cx="339213" cy="56781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75AB64-9424-C027-A352-D449976948CE}"/>
              </a:ext>
            </a:extLst>
          </p:cNvPr>
          <p:cNvCxnSpPr/>
          <p:nvPr/>
        </p:nvCxnSpPr>
        <p:spPr>
          <a:xfrm flipH="1" flipV="1">
            <a:off x="2446416" y="2173843"/>
            <a:ext cx="1327355" cy="96595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C6AE04-6980-E20A-99CE-49961CED6927}"/>
              </a:ext>
            </a:extLst>
          </p:cNvPr>
          <p:cNvSpPr txBox="1"/>
          <p:nvPr/>
        </p:nvSpPr>
        <p:spPr>
          <a:xfrm>
            <a:off x="2663914" y="3169294"/>
            <a:ext cx="233397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náš soubor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5376C-D36E-B614-0035-879F28CEF0D7}"/>
              </a:ext>
            </a:extLst>
          </p:cNvPr>
          <p:cNvSpPr txBox="1"/>
          <p:nvPr/>
        </p:nvSpPr>
        <p:spPr>
          <a:xfrm>
            <a:off x="2921997" y="401217"/>
            <a:ext cx="207588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Odkaz vede na 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CA733-AB73-B8BD-8715-A369C41CB221}"/>
              </a:ext>
            </a:extLst>
          </p:cNvPr>
          <p:cNvSpPr txBox="1"/>
          <p:nvPr/>
        </p:nvSpPr>
        <p:spPr>
          <a:xfrm>
            <a:off x="5457540" y="216317"/>
            <a:ext cx="108523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Text odkazu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B2CD83-26E9-2217-592C-2962AF798064}"/>
              </a:ext>
            </a:extLst>
          </p:cNvPr>
          <p:cNvCxnSpPr/>
          <p:nvPr/>
        </p:nvCxnSpPr>
        <p:spPr>
          <a:xfrm flipH="1" flipV="1">
            <a:off x="5921477" y="2173843"/>
            <a:ext cx="936523" cy="11339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7B64B-2BA0-ADEC-E89F-7F2842BFDD2C}"/>
              </a:ext>
            </a:extLst>
          </p:cNvPr>
          <p:cNvSpPr txBox="1"/>
          <p:nvPr/>
        </p:nvSpPr>
        <p:spPr>
          <a:xfrm>
            <a:off x="6784258" y="3532239"/>
            <a:ext cx="196207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Místo textu je 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obrazek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3D89-A5C0-8F3F-6F6F-C03E1FD4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Styly odkazu Ondra ??</a:t>
            </a:r>
          </a:p>
        </p:txBody>
      </p:sp>
    </p:spTree>
    <p:extLst>
      <p:ext uri="{BB962C8B-B14F-4D97-AF65-F5344CB8AC3E}">
        <p14:creationId xmlns:p14="http://schemas.microsoft.com/office/powerpoint/2010/main" val="331206589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1BC1-152D-8ADB-D837-AE1A249D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BE5A91-4D07-7DE0-89EE-6F8B68BB8C2F}"/>
              </a:ext>
            </a:extLst>
          </p:cNvPr>
          <p:cNvSpPr txBox="1"/>
          <p:nvPr/>
        </p:nvSpPr>
        <p:spPr>
          <a:xfrm>
            <a:off x="486697" y="873457"/>
            <a:ext cx="4841069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Otevřete si „ukol_4.html“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vložte zmenšený (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stylama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) 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obrazek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cs-CZ" dirty="0"/>
              <a:t>Z obrázku udělejte odkaz co zobrazí velký obrázek</a:t>
            </a: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cs-CZ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cs-CZ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Vodafone Rg"/>
            </a:endParaRPr>
          </a:p>
        </p:txBody>
      </p:sp>
    </p:spTree>
    <p:extLst>
      <p:ext uri="{BB962C8B-B14F-4D97-AF65-F5344CB8AC3E}">
        <p14:creationId xmlns:p14="http://schemas.microsoft.com/office/powerpoint/2010/main" val="48778784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85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54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HyperText Markup Language</a:t>
            </a:r>
          </a:p>
          <a:p>
            <a:r>
              <a:t>Značkovací jazyk pro tvorbu webových stránek</a:t>
            </a:r>
          </a:p>
          <a:p>
            <a:r>
              <a:t>Pomáhá nám vytvořit strukturu stránky, která obsahuje například:</a:t>
            </a:r>
          </a:p>
          <a:p>
            <a:pPr marL="338138" lvl="1" indent="-138112">
              <a:buChar char="•"/>
            </a:pPr>
            <a:r>
              <a:t>Nadpisy</a:t>
            </a:r>
          </a:p>
          <a:p>
            <a:pPr marL="338138" lvl="1" indent="-138112">
              <a:buChar char="•"/>
            </a:pPr>
            <a:r>
              <a:t>Seznamy</a:t>
            </a:r>
          </a:p>
          <a:p>
            <a:pPr marL="338138" lvl="1" indent="-138112">
              <a:buChar char="•"/>
            </a:pPr>
            <a:r>
              <a:t>Odstavce</a:t>
            </a:r>
          </a:p>
          <a:p>
            <a:pPr marL="338138" lvl="1" indent="-138112">
              <a:buChar char="•"/>
            </a:pPr>
            <a:r>
              <a:t>Odkazy</a:t>
            </a:r>
          </a:p>
        </p:txBody>
      </p:sp>
      <p:sp>
        <p:nvSpPr>
          <p:cNvPr id="855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Co a k čemu je HTML?</a:t>
            </a:r>
          </a:p>
        </p:txBody>
      </p:sp>
      <p:sp>
        <p:nvSpPr>
          <p:cNvPr id="856" name="NAVIGACE"/>
          <p:cNvSpPr/>
          <p:nvPr/>
        </p:nvSpPr>
        <p:spPr>
          <a:xfrm>
            <a:off x="4958748" y="514062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NAVIGACE</a:t>
            </a:r>
          </a:p>
        </p:txBody>
      </p:sp>
      <p:sp>
        <p:nvSpPr>
          <p:cNvPr id="857" name="SIDEBAR"/>
          <p:cNvSpPr/>
          <p:nvPr/>
        </p:nvSpPr>
        <p:spPr>
          <a:xfrm rot="16200000">
            <a:off x="3730256" y="2157813"/>
            <a:ext cx="3141288" cy="693095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 defTabSz="444500">
              <a:lnSpc>
                <a:spcPct val="90000"/>
              </a:lnSpc>
              <a:spcBef>
                <a:spcPts val="400"/>
              </a:spcBef>
              <a:defRPr>
                <a:solidFill>
                  <a:srgbClr val="34342B"/>
                </a:solidFill>
              </a:defRPr>
            </a:lvl1pPr>
          </a:lstStyle>
          <a:p>
            <a:r>
              <a:t>SIDEBAR</a:t>
            </a:r>
          </a:p>
        </p:txBody>
      </p:sp>
      <p:sp>
        <p:nvSpPr>
          <p:cNvPr id="858" name="HLAVNÍ OBSAH"/>
          <p:cNvSpPr/>
          <p:nvPr/>
        </p:nvSpPr>
        <p:spPr>
          <a:xfrm>
            <a:off x="5695958" y="941102"/>
            <a:ext cx="3118641" cy="3126517"/>
          </a:xfrm>
          <a:prstGeom prst="rect">
            <a:avLst/>
          </a:prstGeom>
          <a:gradFill>
            <a:gsLst>
              <a:gs pos="0">
                <a:srgbClr val="008295"/>
              </a:gs>
              <a:gs pos="80000">
                <a:srgbClr val="00AAC3"/>
              </a:gs>
              <a:gs pos="100000">
                <a:srgbClr val="00ABC4"/>
              </a:gs>
            </a:gsLst>
            <a:lin ang="16200000"/>
          </a:gradFill>
          <a:ln>
            <a:solidFill>
              <a:srgbClr val="00ACC5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HLAVNÍ OBSAH</a:t>
            </a:r>
          </a:p>
        </p:txBody>
      </p:sp>
      <p:sp>
        <p:nvSpPr>
          <p:cNvPr id="859" name="ČLÁNEK 1"/>
          <p:cNvSpPr/>
          <p:nvPr/>
        </p:nvSpPr>
        <p:spPr>
          <a:xfrm>
            <a:off x="5902895" y="1405308"/>
            <a:ext cx="2704768" cy="1010572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1</a:t>
            </a:r>
          </a:p>
        </p:txBody>
      </p:sp>
      <p:sp>
        <p:nvSpPr>
          <p:cNvPr id="860" name="ČLÁNEK 2"/>
          <p:cNvSpPr/>
          <p:nvPr/>
        </p:nvSpPr>
        <p:spPr>
          <a:xfrm>
            <a:off x="5902895" y="2658691"/>
            <a:ext cx="2704768" cy="1010573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ČLÁNEK 2</a:t>
            </a:r>
          </a:p>
        </p:txBody>
      </p:sp>
      <p:sp>
        <p:nvSpPr>
          <p:cNvPr id="861" name="PATIČKA"/>
          <p:cNvSpPr/>
          <p:nvPr/>
        </p:nvSpPr>
        <p:spPr>
          <a:xfrm>
            <a:off x="4958748" y="4124511"/>
            <a:ext cx="3866001" cy="370601"/>
          </a:xfrm>
          <a:prstGeom prst="rect">
            <a:avLst/>
          </a:prstGeom>
          <a:gradFill>
            <a:gsLst>
              <a:gs pos="0">
                <a:schemeClr val="accent4">
                  <a:hueOff val="-808906"/>
                  <a:lumOff val="38495"/>
                </a:schemeClr>
              </a:gs>
              <a:gs pos="35000">
                <a:srgbClr val="FFDEC8"/>
              </a:gs>
              <a:gs pos="100000">
                <a:schemeClr val="accent4">
                  <a:hueOff val="-920676"/>
                  <a:lumOff val="49796"/>
                </a:schemeClr>
              </a:gs>
            </a:gsLst>
            <a:lin ang="16200000"/>
          </a:gradFill>
          <a:ln>
            <a:solidFill>
              <a:srgbClr val="E6940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6350" tIns="6350" rIns="6350" bIns="6350" anchor="ctr"/>
          <a:lstStyle>
            <a:lvl1pPr algn="ctr"/>
          </a:lstStyle>
          <a:p>
            <a:r>
              <a:t>PATIČKA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923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24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Text</a:t>
            </a:r>
          </a:p>
        </p:txBody>
      </p:sp>
      <p:sp>
        <p:nvSpPr>
          <p:cNvPr id="925" name="Straight Arrow Connector 7"/>
          <p:cNvSpPr/>
          <p:nvPr/>
        </p:nvSpPr>
        <p:spPr>
          <a:xfrm flipH="1">
            <a:off x="609078" y="941582"/>
            <a:ext cx="537130" cy="537129"/>
          </a:xfrm>
          <a:prstGeom prst="line">
            <a:avLst/>
          </a:prstGeom>
          <a:ln w="25400">
            <a:solidFill>
              <a:srgbClr val="E10000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6" name="TextBox 14"/>
          <p:cNvSpPr txBox="1"/>
          <p:nvPr/>
        </p:nvSpPr>
        <p:spPr>
          <a:xfrm>
            <a:off x="1241998" y="801180"/>
            <a:ext cx="978336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Odstavec</a:t>
            </a:r>
          </a:p>
        </p:txBody>
      </p:sp>
      <p:sp>
        <p:nvSpPr>
          <p:cNvPr id="927" name="TextBox 15"/>
          <p:cNvSpPr txBox="1"/>
          <p:nvPr/>
        </p:nvSpPr>
        <p:spPr>
          <a:xfrm>
            <a:off x="4261870" y="801180"/>
            <a:ext cx="6396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Tučně</a:t>
            </a:r>
          </a:p>
        </p:txBody>
      </p:sp>
      <p:sp>
        <p:nvSpPr>
          <p:cNvPr id="928" name="TextBox 16"/>
          <p:cNvSpPr txBox="1"/>
          <p:nvPr/>
        </p:nvSpPr>
        <p:spPr>
          <a:xfrm>
            <a:off x="6337533" y="801180"/>
            <a:ext cx="67349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Řádek</a:t>
            </a:r>
          </a:p>
        </p:txBody>
      </p:sp>
      <p:sp>
        <p:nvSpPr>
          <p:cNvPr id="929" name="TextBox 17"/>
          <p:cNvSpPr txBox="1"/>
          <p:nvPr/>
        </p:nvSpPr>
        <p:spPr>
          <a:xfrm>
            <a:off x="5689370" y="2812584"/>
            <a:ext cx="11055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Oddělovač</a:t>
            </a:r>
          </a:p>
        </p:txBody>
      </p:sp>
      <p:pic>
        <p:nvPicPr>
          <p:cNvPr id="930" name="Snímek obrazovky 2022-07-22 v 13.32.10.png" descr="Snímek obrazovky 2022-07-22 v 13.32.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96" y="1537854"/>
            <a:ext cx="8549626" cy="1084045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Straight Arrow Connector 9"/>
          <p:cNvSpPr/>
          <p:nvPr/>
        </p:nvSpPr>
        <p:spPr>
          <a:xfrm flipH="1">
            <a:off x="3570334" y="1057783"/>
            <a:ext cx="663269" cy="97770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2" name="Straight Arrow Connector 11"/>
          <p:cNvSpPr/>
          <p:nvPr/>
        </p:nvSpPr>
        <p:spPr>
          <a:xfrm flipH="1">
            <a:off x="5362819" y="1140017"/>
            <a:ext cx="815089" cy="815088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3" name="Straight Arrow Connector 13"/>
          <p:cNvSpPr/>
          <p:nvPr/>
        </p:nvSpPr>
        <p:spPr>
          <a:xfrm flipH="1" flipV="1">
            <a:off x="5025221" y="2387945"/>
            <a:ext cx="610724" cy="61072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34" name="Snímek obrazovky 2022-07-22 v 13.36.21.png" descr="Snímek obrazovky 2022-07-22 v 13.36.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46" y="3462685"/>
            <a:ext cx="7035801" cy="990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0E500-6A75-683A-115B-575A5EE2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Úkol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99EC47-40D7-4571-3271-B19753FCE197}"/>
              </a:ext>
            </a:extLst>
          </p:cNvPr>
          <p:cNvSpPr txBox="1"/>
          <p:nvPr/>
        </p:nvSpPr>
        <p:spPr>
          <a:xfrm>
            <a:off x="508819" y="1260987"/>
            <a:ext cx="595515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Změnte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předchozí odstavec a použijte „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class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“ </a:t>
            </a:r>
            <a:r>
              <a:rPr kumimoji="0" lang="cs-CZ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namíto</a:t>
            </a:r>
            <a:r>
              <a:rPr kumimoji="0" lang="cs-CZ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Vodafone Rg"/>
              </a:rPr>
              <a:t> „inline“ stylu</a:t>
            </a:r>
          </a:p>
        </p:txBody>
      </p:sp>
    </p:spTree>
    <p:extLst>
      <p:ext uri="{BB962C8B-B14F-4D97-AF65-F5344CB8AC3E}">
        <p14:creationId xmlns:p14="http://schemas.microsoft.com/office/powerpoint/2010/main" val="13165214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95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Navigace (menu) - Navbar</a:t>
            </a:r>
          </a:p>
        </p:txBody>
      </p:sp>
      <p:pic>
        <p:nvPicPr>
          <p:cNvPr id="958" name="Snímek obrazovky 2022-07-22 v 14.09.36.png" descr="Snímek obrazovky 2022-07-22 v 14.09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346" y="656882"/>
            <a:ext cx="5563308" cy="2959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9" name="Snímek obrazovky 2022-07-22 v 14.10.11.png" descr="Snímek obrazovky 2022-07-22 v 14.10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950" y="3697833"/>
            <a:ext cx="3594100" cy="69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949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950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Oddělovač obsahu – Div, Section</a:t>
            </a:r>
          </a:p>
        </p:txBody>
      </p:sp>
      <p:pic>
        <p:nvPicPr>
          <p:cNvPr id="951" name="Snímek obrazovky 2022-07-24 v 23.10.27.png" descr="Snímek obrazovky 2022-07-24 v 23.10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8" y="977291"/>
            <a:ext cx="6582294" cy="1618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007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08" name="Title 3"/>
          <p:cNvSpPr txBox="1">
            <a:spLocks noGrp="1"/>
          </p:cNvSpPr>
          <p:nvPr>
            <p:ph type="title"/>
          </p:nvPr>
        </p:nvSpPr>
        <p:spPr>
          <a:xfrm>
            <a:off x="257751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Nejlepší praktiky</a:t>
            </a:r>
          </a:p>
        </p:txBody>
      </p:sp>
      <p:sp>
        <p:nvSpPr>
          <p:cNvPr id="1009" name="TextBox 8"/>
          <p:cNvSpPr txBox="1"/>
          <p:nvPr/>
        </p:nvSpPr>
        <p:spPr>
          <a:xfrm>
            <a:off x="486136" y="960699"/>
            <a:ext cx="494892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85750" indent="-285750">
              <a:buSzPct val="100000"/>
              <a:buFont typeface="Arial"/>
              <a:buChar char="•"/>
            </a:pPr>
            <a:r>
              <a:t>Vždy odsazujeme kód</a:t>
            </a:r>
          </a:p>
          <a:p>
            <a:pPr marL="285750" indent="-285750">
              <a:buSzPct val="100000"/>
              <a:buFont typeface="Arial"/>
              <a:buChar char="•"/>
            </a:pPr>
            <a:r>
              <a:t>Poslední tag co otevřeme je první co zavřeme</a:t>
            </a:r>
          </a:p>
        </p:txBody>
      </p:sp>
      <p:pic>
        <p:nvPicPr>
          <p:cNvPr id="101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64" y="1798208"/>
            <a:ext cx="6003500" cy="188079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traight Arrow Connector 11"/>
          <p:cNvSpPr/>
          <p:nvPr/>
        </p:nvSpPr>
        <p:spPr>
          <a:xfrm flipV="1">
            <a:off x="1648691" y="2474190"/>
            <a:ext cx="1101437" cy="339437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traight Arrow Connector 13"/>
          <p:cNvSpPr/>
          <p:nvPr/>
        </p:nvSpPr>
        <p:spPr>
          <a:xfrm flipH="1" flipV="1">
            <a:off x="7564581" y="3066473"/>
            <a:ext cx="353292" cy="852054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TextBox 14"/>
          <p:cNvSpPr txBox="1"/>
          <p:nvPr/>
        </p:nvSpPr>
        <p:spPr>
          <a:xfrm>
            <a:off x="149009" y="2794609"/>
            <a:ext cx="230678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Tagy uvnitř jiných tagů </a:t>
            </a:r>
          </a:p>
          <a:p>
            <a:r>
              <a:t>jsou odsazeny</a:t>
            </a:r>
          </a:p>
        </p:txBody>
      </p:sp>
      <p:sp>
        <p:nvSpPr>
          <p:cNvPr id="1014" name="TextBox 15"/>
          <p:cNvSpPr txBox="1"/>
          <p:nvPr/>
        </p:nvSpPr>
        <p:spPr>
          <a:xfrm>
            <a:off x="5353396" y="3928917"/>
            <a:ext cx="30621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r>
              <a:t>Zavírám dříve &lt;/p&gt; než &lt;/div&gt;</a:t>
            </a:r>
          </a:p>
        </p:txBody>
      </p:sp>
      <p:sp>
        <p:nvSpPr>
          <p:cNvPr id="1015" name="Straight Arrow Connector 19"/>
          <p:cNvSpPr/>
          <p:nvPr/>
        </p:nvSpPr>
        <p:spPr>
          <a:xfrm flipH="1">
            <a:off x="3449782" y="1814945"/>
            <a:ext cx="976746" cy="193965"/>
          </a:xfrm>
          <a:prstGeom prst="line">
            <a:avLst/>
          </a:prstGeom>
          <a:ln w="25400">
            <a:solidFill>
              <a:srgbClr val="E1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TextBox 20"/>
          <p:cNvSpPr txBox="1"/>
          <p:nvPr/>
        </p:nvSpPr>
        <p:spPr>
          <a:xfrm>
            <a:off x="4488731" y="1682941"/>
            <a:ext cx="2306783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r>
              <a:t>Oddělovač obsahu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0584" y="180080"/>
            <a:ext cx="5490670" cy="1050384"/>
          </a:xfrm>
        </p:spPr>
        <p:txBody>
          <a:bodyPr/>
          <a:lstStyle/>
          <a:p>
            <a:r>
              <a:rPr lang="cs-CZ" dirty="0"/>
              <a:t>BOX Model – Chrome </a:t>
            </a:r>
            <a:r>
              <a:rPr lang="cs-CZ" dirty="0" err="1"/>
              <a:t>dev</a:t>
            </a:r>
            <a:r>
              <a:rPr lang="cs-CZ" dirty="0"/>
              <a:t>. </a:t>
            </a:r>
            <a:r>
              <a:rPr lang="cs-CZ" dirty="0" err="1"/>
              <a:t>tools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881345" y="986641"/>
            <a:ext cx="3082339" cy="39703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cs-CZ" b="1" dirty="0" err="1"/>
              <a:t>Position</a:t>
            </a:r>
            <a:endParaRPr lang="cs-CZ" b="1" dirty="0"/>
          </a:p>
          <a:p>
            <a:r>
              <a:rPr lang="cs-CZ" dirty="0"/>
              <a:t> - pozicování elementu</a:t>
            </a:r>
          </a:p>
          <a:p>
            <a:r>
              <a:rPr lang="cs-CZ" b="1" dirty="0" err="1"/>
              <a:t>Margin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vnější okraj</a:t>
            </a:r>
          </a:p>
          <a:p>
            <a:r>
              <a:rPr lang="cs-CZ" b="1" dirty="0" err="1"/>
              <a:t>Border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ohraničení</a:t>
            </a:r>
          </a:p>
          <a:p>
            <a:pPr marL="285750" indent="-285750">
              <a:buFontTx/>
              <a:buChar char="-"/>
            </a:pPr>
            <a:endParaRPr lang="cs-CZ" dirty="0"/>
          </a:p>
          <a:p>
            <a:r>
              <a:rPr lang="cs-CZ" b="1" dirty="0" err="1"/>
              <a:t>Padding</a:t>
            </a:r>
            <a:endParaRPr lang="cs-CZ" b="1" dirty="0"/>
          </a:p>
          <a:p>
            <a:pPr marL="285750" indent="-285750">
              <a:buFontTx/>
              <a:buChar char="-"/>
            </a:pPr>
            <a:r>
              <a:rPr lang="cs-CZ" dirty="0"/>
              <a:t>vnitřní okraj</a:t>
            </a:r>
          </a:p>
          <a:p>
            <a:r>
              <a:rPr lang="cs-CZ" b="1" dirty="0"/>
              <a:t>Obsah</a:t>
            </a:r>
            <a:r>
              <a:rPr lang="cs-CZ" dirty="0"/>
              <a:t> </a:t>
            </a:r>
          </a:p>
          <a:p>
            <a:pPr marL="285750" indent="-285750">
              <a:buFontTx/>
              <a:buChar char="-"/>
            </a:pPr>
            <a:r>
              <a:rPr lang="cs-CZ" dirty="0"/>
              <a:t> modrý vnitřek</a:t>
            </a:r>
          </a:p>
          <a:p>
            <a:endParaRPr lang="cs-CZ" dirty="0">
              <a:ea typeface="+mn-lt"/>
              <a:cs typeface="+mn-lt"/>
            </a:endParaRPr>
          </a:p>
          <a:p>
            <a:r>
              <a:rPr lang="cs-CZ" b="1" dirty="0" err="1"/>
              <a:t>Pain</a:t>
            </a:r>
            <a:r>
              <a:rPr lang="cs-CZ" b="1" dirty="0"/>
              <a:t> </a:t>
            </a:r>
            <a:r>
              <a:rPr lang="cs-CZ" b="1" dirty="0" err="1"/>
              <a:t>relief</a:t>
            </a:r>
            <a:r>
              <a:rPr lang="cs-CZ" b="1" dirty="0"/>
              <a:t>:</a:t>
            </a:r>
          </a:p>
          <a:p>
            <a:r>
              <a:rPr lang="cs-CZ" dirty="0">
                <a:ea typeface="+mn-lt"/>
                <a:cs typeface="+mn-lt"/>
              </a:rPr>
              <a:t>box-</a:t>
            </a:r>
            <a:r>
              <a:rPr lang="cs-CZ" dirty="0" err="1">
                <a:ea typeface="+mn-lt"/>
                <a:cs typeface="+mn-lt"/>
              </a:rPr>
              <a:t>sizing</a:t>
            </a:r>
            <a:r>
              <a:rPr lang="cs-CZ" dirty="0">
                <a:ea typeface="+mn-lt"/>
                <a:cs typeface="+mn-lt"/>
              </a:rPr>
              <a:t>: </a:t>
            </a:r>
            <a:r>
              <a:rPr lang="cs-CZ" dirty="0" err="1">
                <a:ea typeface="+mn-lt"/>
                <a:cs typeface="+mn-lt"/>
              </a:rPr>
              <a:t>border</a:t>
            </a:r>
            <a:r>
              <a:rPr lang="cs-CZ" dirty="0">
                <a:ea typeface="+mn-lt"/>
                <a:cs typeface="+mn-lt"/>
              </a:rPr>
              <a:t>-box;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073F1-83FE-B84C-9802-10FF634B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558" y="1716866"/>
            <a:ext cx="3520301" cy="28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102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102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Více tagů</a:t>
            </a:r>
          </a:p>
        </p:txBody>
      </p:sp>
      <p:sp>
        <p:nvSpPr>
          <p:cNvPr id="1023" name="Rectangle 4"/>
          <p:cNvSpPr txBox="1"/>
          <p:nvPr/>
        </p:nvSpPr>
        <p:spPr>
          <a:xfrm>
            <a:off x="629052" y="971594"/>
            <a:ext cx="7885896" cy="298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Kódování a programování je z velké části o googlení. Vyhledávat info na internetu je správné a bez toho to nejde!</a:t>
            </a:r>
          </a:p>
          <a:p>
            <a:pPr>
              <a:defRPr sz="3200"/>
            </a:pPr>
            <a:endParaRPr/>
          </a:p>
          <a:p>
            <a:pPr>
              <a:defRPr sz="3200"/>
            </a:pPr>
            <a:r>
              <a:t>Jděte na  </a:t>
            </a:r>
            <a:r>
              <a:rPr u="sng">
                <a:solidFill>
                  <a:schemeClr val="accent1"/>
                </a:solidFill>
                <a:uFill>
                  <a:solidFill>
                    <a:schemeClr val="accent1"/>
                  </a:solidFill>
                </a:uFill>
                <a:hlinkClick r:id="rId2"/>
              </a:rPr>
              <a:t>https://www.w3schools.com/tags/</a:t>
            </a:r>
            <a:r>
              <a:t> </a:t>
            </a:r>
          </a:p>
          <a:p>
            <a:pPr>
              <a:defRPr sz="3200"/>
            </a:pPr>
            <a:r>
              <a:t>a podívejte se na další html tagy.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71" name="Rectangle 43"/>
          <p:cNvSpPr>
            <a:spLocks noGrp="1" noChangeArrowheads="1"/>
          </p:cNvSpPr>
          <p:nvPr>
            <p:ph type="title"/>
          </p:nvPr>
        </p:nvSpPr>
        <p:spPr>
          <a:xfrm>
            <a:off x="250825" y="205978"/>
            <a:ext cx="8635526" cy="889397"/>
          </a:xfrm>
        </p:spPr>
        <p:txBody>
          <a:bodyPr>
            <a:normAutofit fontScale="90000"/>
          </a:bodyPr>
          <a:lstStyle/>
          <a:p>
            <a:r>
              <a:rPr lang="cs-CZ" dirty="0"/>
              <a:t>Co je to </a:t>
            </a:r>
            <a:r>
              <a:rPr lang="en-GB" dirty="0"/>
              <a:t>CSS?</a:t>
            </a:r>
            <a:br>
              <a:rPr lang="en-GB" dirty="0"/>
            </a:br>
            <a:br>
              <a:rPr lang="en-GB" dirty="0"/>
            </a:br>
            <a:r>
              <a:rPr lang="en-GB" sz="1800" b="0" dirty="0">
                <a:solidFill>
                  <a:srgbClr val="000000"/>
                </a:solidFill>
              </a:rPr>
              <a:t>CSS </a:t>
            </a:r>
            <a:r>
              <a:rPr lang="en-GB" sz="1800" b="0" dirty="0" err="1">
                <a:solidFill>
                  <a:srgbClr val="000000"/>
                </a:solidFill>
              </a:rPr>
              <a:t>říká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jaké</a:t>
            </a:r>
            <a:r>
              <a:rPr lang="en-GB" sz="1800" b="0" dirty="0">
                <a:solidFill>
                  <a:srgbClr val="000000"/>
                </a:solidFill>
              </a:rPr>
              <a:t> se </a:t>
            </a:r>
            <a:r>
              <a:rPr lang="en-GB" sz="1800" b="0" dirty="0" err="1">
                <a:solidFill>
                  <a:srgbClr val="000000"/>
                </a:solidFill>
              </a:rPr>
              <a:t>budou</a:t>
            </a:r>
            <a:r>
              <a:rPr lang="en-GB" sz="1800" b="0" dirty="0">
                <a:solidFill>
                  <a:srgbClr val="000000"/>
                </a:solidFill>
              </a:rPr>
              <a:t> </a:t>
            </a:r>
            <a:r>
              <a:rPr lang="en-GB" sz="1800" b="0" dirty="0" err="1">
                <a:solidFill>
                  <a:srgbClr val="000000"/>
                </a:solidFill>
              </a:rPr>
              <a:t>zobrazovat</a:t>
            </a:r>
            <a:r>
              <a:rPr lang="en-GB" sz="1800" b="0" dirty="0">
                <a:solidFill>
                  <a:srgbClr val="000000"/>
                </a:solidFill>
              </a:rPr>
              <a:t>:</a:t>
            </a:r>
            <a:br>
              <a:rPr lang="en-GB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A83A2B-3358-44F8-83A0-4598795D8FB5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lang="en-GB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96F866-3208-4CAE-936D-89A0FA18BA4C}" type="datetime3">
              <a:rPr lang="en-US" smtClean="0"/>
              <a:pPr/>
              <a:t>7 July 2023</a:t>
            </a:fld>
            <a:endParaRPr lang="en-GB"/>
          </a:p>
        </p:txBody>
      </p:sp>
      <p:sp>
        <p:nvSpPr>
          <p:cNvPr id="18" name="AutoShape 28"/>
          <p:cNvSpPr>
            <a:spLocks noChangeArrowheads="1"/>
          </p:cNvSpPr>
          <p:nvPr/>
        </p:nvSpPr>
        <p:spPr bwMode="auto">
          <a:xfrm>
            <a:off x="250824" y="1888831"/>
            <a:ext cx="2206780" cy="559940"/>
          </a:xfrm>
          <a:prstGeom prst="chevron">
            <a:avLst>
              <a:gd name="adj" fmla="val 27840"/>
            </a:avLst>
          </a:prstGeom>
          <a:solidFill>
            <a:schemeClr val="accent4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Velikosti</a:t>
            </a:r>
            <a:endParaRPr lang="en-US" sz="1600" dirty="0">
              <a:solidFill>
                <a:schemeClr val="bg1"/>
              </a:solidFill>
              <a:ea typeface="MS PGothic" pitchFamily="34" charset="-128"/>
            </a:endParaRPr>
          </a:p>
        </p:txBody>
      </p:sp>
      <p:sp>
        <p:nvSpPr>
          <p:cNvPr id="19" name="AutoShape 29"/>
          <p:cNvSpPr>
            <a:spLocks noChangeArrowheads="1"/>
          </p:cNvSpPr>
          <p:nvPr/>
        </p:nvSpPr>
        <p:spPr bwMode="auto">
          <a:xfrm>
            <a:off x="250825" y="2601665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5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Styl písma</a:t>
            </a:r>
          </a:p>
        </p:txBody>
      </p:sp>
      <p:sp>
        <p:nvSpPr>
          <p:cNvPr id="20" name="AutoShape 30"/>
          <p:cNvSpPr>
            <a:spLocks noChangeArrowheads="1"/>
          </p:cNvSpPr>
          <p:nvPr/>
        </p:nvSpPr>
        <p:spPr bwMode="auto">
          <a:xfrm>
            <a:off x="250825" y="3315573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3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Mezery, Ohraničení</a:t>
            </a:r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250824" y="1174923"/>
            <a:ext cx="2206780" cy="561014"/>
          </a:xfrm>
          <a:prstGeom prst="chevron">
            <a:avLst>
              <a:gd name="adj" fmla="val 2784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Barvičky</a:t>
            </a: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50825" y="4029479"/>
            <a:ext cx="2220937" cy="561014"/>
          </a:xfrm>
          <a:prstGeom prst="chevron">
            <a:avLst>
              <a:gd name="adj" fmla="val 27840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lIns="72000" tIns="36000" rIns="36000" bIns="36000" anchor="ctr"/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cs-CZ" sz="14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Speciální efekty a jiné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0F5AA-196B-8F44-AD8E-A064A76F9FA4}"/>
              </a:ext>
            </a:extLst>
          </p:cNvPr>
          <p:cNvSpPr/>
          <p:nvPr/>
        </p:nvSpPr>
        <p:spPr>
          <a:xfrm>
            <a:off x="3545174" y="193837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i="1" dirty="0"/>
              <a:t>„Za pomoci kombinace jednoduchých stylů lze vytvořit komplexní a krásné prezentace“</a:t>
            </a:r>
          </a:p>
        </p:txBody>
      </p:sp>
    </p:spTree>
    <p:extLst>
      <p:ext uri="{BB962C8B-B14F-4D97-AF65-F5344CB8AC3E}">
        <p14:creationId xmlns:p14="http://schemas.microsoft.com/office/powerpoint/2010/main" val="4206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1471" y="140753"/>
            <a:ext cx="6427031" cy="806452"/>
          </a:xfrm>
        </p:spPr>
        <p:txBody>
          <a:bodyPr/>
          <a:lstStyle/>
          <a:p>
            <a:r>
              <a:rPr lang="en-GB" dirty="0" err="1">
                <a:latin typeface="Vodafone Rg"/>
              </a:rPr>
              <a:t>Možnosti</a:t>
            </a:r>
            <a:r>
              <a:rPr lang="en-GB" dirty="0">
                <a:latin typeface="Vodafone Rg"/>
              </a:rPr>
              <a:t> </a:t>
            </a:r>
            <a:r>
              <a:rPr lang="en-GB" dirty="0" err="1">
                <a:latin typeface="Vodafone Rg"/>
              </a:rPr>
              <a:t>propojení</a:t>
            </a:r>
            <a:r>
              <a:rPr lang="cs-CZ" dirty="0">
                <a:latin typeface="Vodafone Rg"/>
              </a:rPr>
              <a:t> </a:t>
            </a:r>
            <a:r>
              <a:rPr lang="en-GB" dirty="0">
                <a:latin typeface="Vodafone Rg"/>
              </a:rPr>
              <a:t>CSS a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037A0-FB83-C745-B7F1-B85B32ECB70C}"/>
              </a:ext>
            </a:extLst>
          </p:cNvPr>
          <p:cNvSpPr txBox="1"/>
          <p:nvPr/>
        </p:nvSpPr>
        <p:spPr>
          <a:xfrm>
            <a:off x="165498" y="886768"/>
            <a:ext cx="2640867" cy="485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 err="1">
                <a:latin typeface="Vodafone Rg" pitchFamily="34" charset="0"/>
              </a:rPr>
              <a:t>inline</a:t>
            </a:r>
            <a:r>
              <a:rPr lang="cs-CZ" dirty="0">
                <a:latin typeface="Vodafone Rg" pitchFamily="34" charset="0"/>
              </a:rPr>
              <a:t> styling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3604FE-320E-7346-A30F-3AC1BF747F3E}"/>
              </a:ext>
            </a:extLst>
          </p:cNvPr>
          <p:cNvSpPr txBox="1"/>
          <p:nvPr/>
        </p:nvSpPr>
        <p:spPr>
          <a:xfrm>
            <a:off x="164892" y="2118772"/>
            <a:ext cx="1552203" cy="3774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dirty="0">
                <a:latin typeface="Vodafone Rg" pitchFamily="34" charset="0"/>
              </a:rPr>
              <a:t>&lt;style&gt; </a:t>
            </a:r>
            <a:r>
              <a:rPr lang="cs-CZ" dirty="0" err="1">
                <a:latin typeface="Vodafone Rg" pitchFamily="34" charset="0"/>
              </a:rPr>
              <a:t>tag</a:t>
            </a:r>
            <a:endParaRPr lang="cs-CZ" dirty="0">
              <a:latin typeface="Vodafone Rg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469CE5E-62F5-6543-9AD4-8E893693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21" y="1679421"/>
            <a:ext cx="3661970" cy="12923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985A4A-D90D-D644-ADB9-70973FCA0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221" y="819301"/>
            <a:ext cx="3689716" cy="6209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27CA4D5-F9ED-C54C-ABB9-087E4263BBB0}"/>
              </a:ext>
            </a:extLst>
          </p:cNvPr>
          <p:cNvSpPr txBox="1"/>
          <p:nvPr/>
        </p:nvSpPr>
        <p:spPr>
          <a:xfrm>
            <a:off x="164892" y="3804016"/>
            <a:ext cx="1889778" cy="3748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cs-CZ" b="1" dirty="0" err="1">
                <a:latin typeface="Vodafone Rg" pitchFamily="34" charset="0"/>
              </a:rPr>
              <a:t>linking</a:t>
            </a:r>
            <a:r>
              <a:rPr lang="cs-CZ" b="1" dirty="0">
                <a:latin typeface="Vodafone Rg" pitchFamily="34" charset="0"/>
              </a:rPr>
              <a:t> </a:t>
            </a:r>
            <a:r>
              <a:rPr lang="cs-CZ" b="1" dirty="0" err="1">
                <a:latin typeface="Vodafone Rg" pitchFamily="34" charset="0"/>
              </a:rPr>
              <a:t>the</a:t>
            </a:r>
            <a:r>
              <a:rPr lang="cs-CZ" b="1" dirty="0">
                <a:latin typeface="Vodafone Rg" pitchFamily="34" charset="0"/>
              </a:rPr>
              <a:t> CSS </a:t>
            </a:r>
            <a:r>
              <a:rPr lang="cs-CZ" b="1" dirty="0" err="1">
                <a:latin typeface="Vodafone Rg" pitchFamily="34" charset="0"/>
              </a:rPr>
              <a:t>file</a:t>
            </a:r>
            <a:endParaRPr lang="cs-CZ" b="1" dirty="0">
              <a:latin typeface="Vodafone Rg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8D0E13-428A-7F48-96D6-A272214B3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670" y="3650989"/>
            <a:ext cx="3697319" cy="6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8728" y="438621"/>
            <a:ext cx="5829997" cy="1050384"/>
          </a:xfrm>
        </p:spPr>
        <p:txBody>
          <a:bodyPr/>
          <a:lstStyle/>
          <a:p>
            <a:r>
              <a:rPr lang="en-GB" dirty="0" err="1">
                <a:latin typeface="Vodafone Rg"/>
              </a:rPr>
              <a:t>Nejlepší</a:t>
            </a:r>
            <a:r>
              <a:rPr lang="en-GB" dirty="0">
                <a:latin typeface="Vodafone Rg"/>
              </a:rPr>
              <a:t> </a:t>
            </a:r>
            <a:r>
              <a:rPr lang="en-GB" dirty="0" err="1">
                <a:latin typeface="Vodafone Rg"/>
              </a:rPr>
              <a:t>propojení</a:t>
            </a:r>
            <a:r>
              <a:rPr lang="en-GB" dirty="0">
                <a:latin typeface="Vodafone Rg"/>
              </a:rPr>
              <a:t> CSS a HTML</a:t>
            </a:r>
            <a:endParaRPr lang="en-US" dirty="0">
              <a:latin typeface="Vodafone Rg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DDC2E9-958F-46D0-92B6-AF397A7C4FFA}" type="datetime3">
              <a:rPr lang="en-US" smtClean="0"/>
              <a:t>7 July 2023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3ECB6-045B-8A42-BEF0-49B0D9F7477E}"/>
              </a:ext>
            </a:extLst>
          </p:cNvPr>
          <p:cNvSpPr txBox="1"/>
          <p:nvPr/>
        </p:nvSpPr>
        <p:spPr>
          <a:xfrm>
            <a:off x="3740046" y="1424066"/>
            <a:ext cx="5239062" cy="30954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E40C3-FC16-9C4B-909C-CD43ACB22289}"/>
              </a:ext>
            </a:extLst>
          </p:cNvPr>
          <p:cNvSpPr/>
          <p:nvPr/>
        </p:nvSpPr>
        <p:spPr>
          <a:xfrm>
            <a:off x="3579747" y="1239400"/>
            <a:ext cx="3906198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>
              <a:buClr>
                <a:srgbClr val="333333"/>
              </a:buClr>
              <a:buSzPts val="2400"/>
            </a:pPr>
            <a:r>
              <a:rPr lang="cs-CZ" b="1" dirty="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CSS je v jiném souboru, než </a:t>
            </a:r>
            <a:r>
              <a:rPr lang="cs-CZ" b="1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lang="cs-CZ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03118-1466-5F4E-A3FE-27CCC10E01B7}"/>
              </a:ext>
            </a:extLst>
          </p:cNvPr>
          <p:cNvSpPr txBox="1"/>
          <p:nvPr/>
        </p:nvSpPr>
        <p:spPr>
          <a:xfrm>
            <a:off x="4706911" y="2563318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465E5-9DC2-D744-B7FC-1D456B47DF90}"/>
              </a:ext>
            </a:extLst>
          </p:cNvPr>
          <p:cNvSpPr txBox="1"/>
          <p:nvPr/>
        </p:nvSpPr>
        <p:spPr>
          <a:xfrm>
            <a:off x="7585023" y="2158584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BE4939-A568-0840-B167-15872596F55F}"/>
              </a:ext>
            </a:extLst>
          </p:cNvPr>
          <p:cNvSpPr txBox="1"/>
          <p:nvPr/>
        </p:nvSpPr>
        <p:spPr>
          <a:xfrm>
            <a:off x="6610662" y="1948721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cs-CZ" dirty="0">
              <a:latin typeface="Vodafone Rg" pitchFamily="34" charset="0"/>
            </a:endParaRPr>
          </a:p>
        </p:txBody>
      </p:sp>
      <p:sp>
        <p:nvSpPr>
          <p:cNvPr id="13" name="Google Shape;587;p91">
            <a:extLst>
              <a:ext uri="{FF2B5EF4-FFF2-40B4-BE49-F238E27FC236}">
                <a16:creationId xmlns:a16="http://schemas.microsoft.com/office/drawing/2014/main" id="{B16DEAE7-CF34-004F-A101-1EB6B29D883E}"/>
              </a:ext>
            </a:extLst>
          </p:cNvPr>
          <p:cNvSpPr txBox="1"/>
          <p:nvPr/>
        </p:nvSpPr>
        <p:spPr>
          <a:xfrm>
            <a:off x="4987435" y="3076850"/>
            <a:ext cx="3283440" cy="142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Separujeme obsah stránky od vzhledu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Snížíme opakující se kód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342900">
              <a:lnSpc>
                <a:spcPct val="150000"/>
              </a:lnSpc>
              <a:buClr>
                <a:srgbClr val="333333"/>
              </a:buClr>
              <a:buSzPts val="1800"/>
              <a:buFont typeface="Open Sans Light"/>
              <a:buChar char="●"/>
            </a:pPr>
            <a:r>
              <a:rPr lang="cs-CZ" sz="1200" dirty="0">
                <a:solidFill>
                  <a:srgbClr val="33333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Jeden CSS soubor pro celý web</a:t>
            </a:r>
            <a:endParaRPr sz="12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002372D-1080-7445-BC96-A95CD781E3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309690"/>
              </p:ext>
            </p:extLst>
          </p:nvPr>
        </p:nvGraphicFramePr>
        <p:xfrm>
          <a:off x="1022123" y="1872912"/>
          <a:ext cx="2812931" cy="144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943600" imgH="3048000" progId="Word.Document.12">
                  <p:embed/>
                </p:oleObj>
              </mc:Choice>
              <mc:Fallback>
                <p:oleObj name="Document" r:id="rId3" imgW="5943600" imgH="3048000" progId="Word.Document.12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5002372D-1080-7445-BC96-A95CD781E3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2123" y="1872912"/>
                        <a:ext cx="2812931" cy="1442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89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864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65" name="Text Placeholder 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Otevřete</a:t>
            </a:r>
            <a:r>
              <a:rPr dirty="0"/>
              <a:t> Visual studio code</a:t>
            </a:r>
          </a:p>
          <a:p>
            <a:r>
              <a:rPr dirty="0" err="1"/>
              <a:t>Otevřete</a:t>
            </a:r>
            <a:r>
              <a:rPr dirty="0"/>
              <a:t>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složku</a:t>
            </a:r>
            <a:r>
              <a:rPr dirty="0"/>
              <a:t> html (</a:t>
            </a:r>
            <a:r>
              <a:rPr dirty="0" err="1"/>
              <a:t>najdete</a:t>
            </a:r>
            <a:r>
              <a:rPr dirty="0"/>
              <a:t> ji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složce</a:t>
            </a:r>
            <a:r>
              <a:rPr dirty="0"/>
              <a:t> sandbox)</a:t>
            </a:r>
          </a:p>
          <a:p>
            <a:pPr marL="347663" lvl="1" indent="-147637">
              <a:spcBef>
                <a:spcPts val="300"/>
              </a:spcBef>
              <a:buFont typeface="Calibri"/>
              <a:defRPr sz="1400">
                <a:solidFill>
                  <a:srgbClr val="5E2750"/>
                </a:solidFill>
              </a:defRPr>
            </a:pPr>
            <a:r>
              <a:rPr dirty="0"/>
              <a:t>File -&gt; Open Folder</a:t>
            </a:r>
          </a:p>
          <a:p>
            <a:r>
              <a:rPr dirty="0" err="1"/>
              <a:t>Otevřete</a:t>
            </a:r>
            <a:r>
              <a:rPr dirty="0"/>
              <a:t> </a:t>
            </a:r>
            <a:r>
              <a:rPr dirty="0" err="1"/>
              <a:t>si</a:t>
            </a:r>
            <a:r>
              <a:rPr dirty="0"/>
              <a:t> </a:t>
            </a:r>
            <a:r>
              <a:rPr dirty="0" err="1"/>
              <a:t>soubor</a:t>
            </a:r>
            <a:r>
              <a:rPr dirty="0"/>
              <a:t> </a:t>
            </a:r>
            <a:r>
              <a:rPr dirty="0">
                <a:solidFill>
                  <a:schemeClr val="accent1"/>
                </a:solidFill>
              </a:rPr>
              <a:t>index.html</a:t>
            </a:r>
            <a:endParaRPr lang="cs-CZ" dirty="0">
              <a:solidFill>
                <a:schemeClr val="accent1"/>
              </a:solidFill>
            </a:endParaRPr>
          </a:p>
          <a:p>
            <a:r>
              <a:rPr lang="cs-CZ" dirty="0">
                <a:solidFill>
                  <a:schemeClr val="tx1"/>
                </a:solidFill>
              </a:rPr>
              <a:t>Otevřete si soubor </a:t>
            </a:r>
            <a:r>
              <a:rPr lang="cs-CZ" dirty="0">
                <a:solidFill>
                  <a:schemeClr val="accent1"/>
                </a:solidFill>
              </a:rPr>
              <a:t>styles.css</a:t>
            </a:r>
            <a:endParaRPr dirty="0">
              <a:solidFill>
                <a:schemeClr val="accent1"/>
              </a:solidFill>
            </a:endParaRPr>
          </a:p>
          <a:p>
            <a:pPr marL="0" lvl="1" indent="228600"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rgbClr val="5E2750"/>
                </a:solidFill>
              </a:defRPr>
            </a:pPr>
            <a:endParaRPr dirty="0">
              <a:solidFill>
                <a:schemeClr val="accent1"/>
              </a:solidFill>
            </a:endParaRPr>
          </a:p>
          <a:p>
            <a:r>
              <a:rPr dirty="0" err="1"/>
              <a:t>Soubory</a:t>
            </a:r>
            <a:r>
              <a:rPr dirty="0"/>
              <a:t> s </a:t>
            </a:r>
            <a:r>
              <a:rPr dirty="0" err="1"/>
              <a:t>koncovkou</a:t>
            </a:r>
            <a:r>
              <a:rPr dirty="0"/>
              <a:t> .html </a:t>
            </a:r>
            <a:r>
              <a:rPr dirty="0" err="1"/>
              <a:t>jsou</a:t>
            </a:r>
            <a:r>
              <a:rPr dirty="0"/>
              <a:t> HTML </a:t>
            </a:r>
            <a:r>
              <a:rPr dirty="0" err="1"/>
              <a:t>soubory</a:t>
            </a:r>
            <a:r>
              <a:rPr lang="cs-CZ" dirty="0"/>
              <a:t> a s koncovkou CSS jsou CSS soubory</a:t>
            </a:r>
            <a:endParaRPr dirty="0"/>
          </a:p>
          <a:p>
            <a:r>
              <a:rPr dirty="0" err="1"/>
              <a:t>Základní</a:t>
            </a:r>
            <a:r>
              <a:rPr dirty="0"/>
              <a:t> </a:t>
            </a:r>
            <a:r>
              <a:rPr dirty="0" err="1"/>
              <a:t>struktura</a:t>
            </a:r>
            <a:r>
              <a:rPr dirty="0"/>
              <a:t> </a:t>
            </a:r>
            <a:r>
              <a:rPr dirty="0" err="1"/>
              <a:t>souboru</a:t>
            </a:r>
            <a:r>
              <a:rPr dirty="0"/>
              <a:t> je </a:t>
            </a:r>
            <a:r>
              <a:rPr dirty="0" err="1"/>
              <a:t>značka</a:t>
            </a:r>
            <a:r>
              <a:rPr dirty="0"/>
              <a:t> &lt;html&gt;, </a:t>
            </a:r>
            <a:r>
              <a:rPr dirty="0" err="1"/>
              <a:t>která</a:t>
            </a:r>
            <a:r>
              <a:rPr dirty="0"/>
              <a:t> </a:t>
            </a:r>
            <a:r>
              <a:rPr dirty="0" err="1"/>
              <a:t>obaluje</a:t>
            </a:r>
            <a:r>
              <a:rPr dirty="0"/>
              <a:t> </a:t>
            </a:r>
            <a:r>
              <a:rPr dirty="0" err="1"/>
              <a:t>prvky</a:t>
            </a:r>
            <a:r>
              <a:rPr dirty="0"/>
              <a:t> &lt;head&gt; a &lt;body&gt;</a:t>
            </a:r>
          </a:p>
        </p:txBody>
      </p:sp>
      <p:sp>
        <p:nvSpPr>
          <p:cNvPr id="866" name="Title 5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Začínáme</a:t>
            </a:r>
          </a:p>
        </p:txBody>
      </p:sp>
      <p:pic>
        <p:nvPicPr>
          <p:cNvPr id="86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11" y="786946"/>
            <a:ext cx="444499" cy="444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292C1F-8B95-7122-6D86-417FFC8F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906" y="1436680"/>
            <a:ext cx="2467319" cy="123842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871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2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t>Index.html struktura</a:t>
            </a:r>
          </a:p>
        </p:txBody>
      </p:sp>
      <p:pic>
        <p:nvPicPr>
          <p:cNvPr id="87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2" y="539717"/>
            <a:ext cx="8909483" cy="3953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lide Number Placeholder 1"/>
          <p:cNvSpPr txBox="1">
            <a:spLocks noGrp="1"/>
          </p:cNvSpPr>
          <p:nvPr>
            <p:ph type="sldNum" sz="quarter" idx="2"/>
          </p:nvPr>
        </p:nvSpPr>
        <p:spPr>
          <a:xfrm>
            <a:off x="4508500" y="482502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876" name="Date Placeholder 2"/>
          <p:cNvSpPr txBox="1"/>
          <p:nvPr/>
        </p:nvSpPr>
        <p:spPr>
          <a:xfrm>
            <a:off x="6137275" y="4823987"/>
            <a:ext cx="21336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800"/>
            </a:lvl1pPr>
          </a:lstStyle>
          <a:p>
            <a:r>
              <a:t>25 July 2022</a:t>
            </a:r>
          </a:p>
        </p:txBody>
      </p:sp>
      <p:sp>
        <p:nvSpPr>
          <p:cNvPr id="877" name="Title 3"/>
          <p:cNvSpPr txBox="1">
            <a:spLocks noGrp="1"/>
          </p:cNvSpPr>
          <p:nvPr>
            <p:ph type="title"/>
          </p:nvPr>
        </p:nvSpPr>
        <p:spPr>
          <a:xfrm>
            <a:off x="250824" y="205978"/>
            <a:ext cx="8635528" cy="667479"/>
          </a:xfrm>
          <a:prstGeom prst="rect">
            <a:avLst/>
          </a:prstGeom>
        </p:spPr>
        <p:txBody>
          <a:bodyPr/>
          <a:lstStyle/>
          <a:p>
            <a:r>
              <a:rPr dirty="0"/>
              <a:t>V </a:t>
            </a:r>
            <a:r>
              <a:rPr dirty="0" err="1"/>
              <a:t>prvku</a:t>
            </a:r>
            <a:r>
              <a:rPr dirty="0"/>
              <a:t> &lt;head&gt; se</a:t>
            </a:r>
            <a:r>
              <a:rPr lang="cs-CZ" dirty="0"/>
              <a:t> může</a:t>
            </a:r>
            <a:r>
              <a:rPr dirty="0"/>
              <a:t> </a:t>
            </a:r>
            <a:r>
              <a:rPr dirty="0" err="1"/>
              <a:t>nacház</a:t>
            </a:r>
            <a:r>
              <a:rPr lang="cs-CZ" dirty="0"/>
              <a:t>et</a:t>
            </a:r>
            <a:r>
              <a:rPr dirty="0"/>
              <a:t>: </a:t>
            </a:r>
          </a:p>
        </p:txBody>
      </p:sp>
      <p:pic>
        <p:nvPicPr>
          <p:cNvPr id="878" name="Snímek obrazovky 2022-07-24 v 22.51.05.png" descr="Snímek obrazovky 2022-07-24 v 22.51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4" y="669626"/>
            <a:ext cx="8251657" cy="3804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odafone">
  <a:themeElements>
    <a:clrScheme name="Vodafon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0000FF"/>
      </a:hlink>
      <a:folHlink>
        <a:srgbClr val="FF00FF"/>
      </a:folHlink>
    </a:clrScheme>
    <a:fontScheme name="Vodafone">
      <a:majorFont>
        <a:latin typeface="Helvetica"/>
        <a:ea typeface="Helvetica"/>
        <a:cs typeface="Helvetica"/>
      </a:majorFont>
      <a:minorFont>
        <a:latin typeface="Vodafone Rg"/>
        <a:ea typeface="Vodafone Rg"/>
        <a:cs typeface="Vodafone Rg"/>
      </a:minorFont>
    </a:fontScheme>
    <a:fmtScheme name="Vodafon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6350" tIns="6350" rIns="6350" bIns="635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odafone Rg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1307</Words>
  <Application>Microsoft Office PowerPoint</Application>
  <PresentationFormat>On-screen Show (16:9)</PresentationFormat>
  <Paragraphs>272</Paragraphs>
  <Slides>36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Consolas</vt:lpstr>
      <vt:lpstr>Helvetica Neue</vt:lpstr>
      <vt:lpstr>Open Sans</vt:lpstr>
      <vt:lpstr>Open Sans Light</vt:lpstr>
      <vt:lpstr>Source Sans Pro</vt:lpstr>
      <vt:lpstr>Vodafone Rg</vt:lpstr>
      <vt:lpstr>Vodafone</vt:lpstr>
      <vt:lpstr>Document</vt:lpstr>
      <vt:lpstr>Základy HTML</vt:lpstr>
      <vt:lpstr>Webový adresář</vt:lpstr>
      <vt:lpstr>Co a k čemu je HTML?</vt:lpstr>
      <vt:lpstr>Co je to CSS?  CSS říká jaké se budou zobrazovat: </vt:lpstr>
      <vt:lpstr>Možnosti propojení CSS a HTML</vt:lpstr>
      <vt:lpstr>Nejlepší propojení CSS a HTML</vt:lpstr>
      <vt:lpstr>Začínáme</vt:lpstr>
      <vt:lpstr>Index.html struktura</vt:lpstr>
      <vt:lpstr>V prvku &lt;head&gt; se může nacházet: </vt:lpstr>
      <vt:lpstr>Úkol 1</vt:lpstr>
      <vt:lpstr>Úkol 1</vt:lpstr>
      <vt:lpstr>HTML element = TAG</vt:lpstr>
      <vt:lpstr>Tagy / elementy</vt:lpstr>
      <vt:lpstr>Tag – Nadpisy (header)</vt:lpstr>
      <vt:lpstr>Anatomie CSS pravidel</vt:lpstr>
      <vt:lpstr>CSS – Barvy</vt:lpstr>
      <vt:lpstr>Seznamy – UL &amp; OL</vt:lpstr>
      <vt:lpstr>Výběr dle typu elementu</vt:lpstr>
      <vt:lpstr>Zápis class a ID do HTML</vt:lpstr>
      <vt:lpstr>PowerPoint Presentation</vt:lpstr>
      <vt:lpstr>Více ke stylování seznamů</vt:lpstr>
      <vt:lpstr>Úkol #2</vt:lpstr>
      <vt:lpstr>Tabulka - &lt;table&gt;</vt:lpstr>
      <vt:lpstr>Styly tabulky Ondra ?</vt:lpstr>
      <vt:lpstr>Obrázek - img</vt:lpstr>
      <vt:lpstr>Obrázek styly – Ondra ??</vt:lpstr>
      <vt:lpstr>Odkaz - A</vt:lpstr>
      <vt:lpstr>Styly odkazu Ondra ??</vt:lpstr>
      <vt:lpstr>Úkol 4</vt:lpstr>
      <vt:lpstr>Text</vt:lpstr>
      <vt:lpstr>Úkol 5</vt:lpstr>
      <vt:lpstr>Navigace (menu) - Navbar</vt:lpstr>
      <vt:lpstr>Oddělovač obsahu – Div, Section</vt:lpstr>
      <vt:lpstr>Nejlepší praktiky</vt:lpstr>
      <vt:lpstr>BOX Model – Chrome dev. tools</vt:lpstr>
      <vt:lpstr>Více tagů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Základy HTML</dc:title>
  <cp:lastModifiedBy>Přemysl Fiala, Vodafone</cp:lastModifiedBy>
  <cp:revision>4</cp:revision>
  <dcterms:modified xsi:type="dcterms:W3CDTF">2023-07-07T09:42:39Z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2023-07-07T09:42:39Z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61377009-7366-4f88-a509-f95dde5ae257</vt:lpwstr>
  </property>
  <property fmtid="{D5CDD505-2E9C-101B-9397-08002B2CF9AE}" pid="8" name="MSIP_Label_0359f705-2ba0-454b-9cfc-6ce5bcaac040_ContentBits">
    <vt:lpwstr>2</vt:lpwstr>
  </property>
</Properties>
</file>